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4" r:id="rId4"/>
    <p:sldId id="258" r:id="rId5"/>
    <p:sldId id="259" r:id="rId6"/>
    <p:sldId id="277" r:id="rId7"/>
    <p:sldId id="278" r:id="rId8"/>
    <p:sldId id="279" r:id="rId9"/>
    <p:sldId id="265" r:id="rId10"/>
    <p:sldId id="260" r:id="rId11"/>
    <p:sldId id="261" r:id="rId12"/>
    <p:sldId id="262" r:id="rId13"/>
    <p:sldId id="267" r:id="rId14"/>
    <p:sldId id="269" r:id="rId15"/>
    <p:sldId id="276" r:id="rId16"/>
    <p:sldId id="266" r:id="rId17"/>
    <p:sldId id="268" r:id="rId18"/>
    <p:sldId id="280" r:id="rId19"/>
    <p:sldId id="270" r:id="rId20"/>
    <p:sldId id="274" r:id="rId21"/>
    <p:sldId id="271" r:id="rId22"/>
    <p:sldId id="272" r:id="rId23"/>
    <p:sldId id="273" r:id="rId24"/>
    <p:sldId id="27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609EC-2B2E-4B25-9ED3-0003D6705CDD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6C303-3635-4DFA-B1FC-0CAEBA281E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524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빅데이터 문제 해결을 위한 빅데이터 활용 프로젝트를 주제로 발표를 맡게 된 </a:t>
            </a:r>
            <a:r>
              <a:rPr lang="en-US" altLang="ko-KR" dirty="0"/>
              <a:t>3</a:t>
            </a:r>
            <a:r>
              <a:rPr lang="ko-KR" altLang="en-US" dirty="0"/>
              <a:t>조 </a:t>
            </a:r>
            <a:r>
              <a:rPr lang="ko-KR" altLang="en-US" dirty="0" err="1"/>
              <a:t>이거해조의</a:t>
            </a:r>
            <a:r>
              <a:rPr lang="ko-KR" altLang="en-US" dirty="0"/>
              <a:t> 이수진입니다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278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수행도구로는 </a:t>
            </a:r>
            <a:r>
              <a:rPr lang="en-US" altLang="ko-KR" dirty="0"/>
              <a:t>AWS </a:t>
            </a: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파이썬</a:t>
            </a:r>
            <a:r>
              <a:rPr lang="en-US" altLang="ko-KR" dirty="0"/>
              <a:t>, </a:t>
            </a:r>
            <a:r>
              <a:rPr lang="ko-KR" altLang="en-US" dirty="0"/>
              <a:t>데이터베이스에 비정형데이터베이스인 </a:t>
            </a:r>
            <a:r>
              <a:rPr lang="ko-KR" altLang="en-US" dirty="0" err="1"/>
              <a:t>몽고디비</a:t>
            </a:r>
            <a:r>
              <a:rPr lang="en-US" altLang="ko-KR" dirty="0"/>
              <a:t>, </a:t>
            </a:r>
            <a:r>
              <a:rPr lang="ko-KR" altLang="en-US" dirty="0"/>
              <a:t>웹구성을 위한 </a:t>
            </a:r>
            <a:r>
              <a:rPr lang="en-US" altLang="ko-KR" dirty="0"/>
              <a:t>Flask, </a:t>
            </a:r>
            <a:r>
              <a:rPr lang="ko-KR" altLang="en-US" dirty="0"/>
              <a:t>시각화를 위한 </a:t>
            </a:r>
            <a:r>
              <a:rPr lang="en-US" altLang="ko-KR" dirty="0" err="1"/>
              <a:t>plotly</a:t>
            </a:r>
            <a:r>
              <a:rPr lang="ko-KR" altLang="en-US" dirty="0"/>
              <a:t>와 대시 라이브러리를 사용하였습니다</a:t>
            </a:r>
            <a:r>
              <a:rPr lang="en-US" altLang="ko-KR" dirty="0"/>
              <a:t>. </a:t>
            </a:r>
            <a:r>
              <a:rPr lang="ko-KR" altLang="en-US" dirty="0"/>
              <a:t>사실 저희가 전자에 배웠던 </a:t>
            </a:r>
            <a:r>
              <a:rPr lang="ko-KR" altLang="en-US" dirty="0" err="1"/>
              <a:t>웹프레임워크는</a:t>
            </a:r>
            <a:r>
              <a:rPr lang="ko-KR" altLang="en-US" dirty="0"/>
              <a:t> 장고였지만 구성에 있어 어려움이 느껴져 조금 더 간단하게 구현할 수 있는 </a:t>
            </a:r>
            <a:r>
              <a:rPr lang="en-US" altLang="ko-KR" dirty="0"/>
              <a:t>flask</a:t>
            </a:r>
            <a:r>
              <a:rPr lang="ko-KR" altLang="en-US" dirty="0"/>
              <a:t>를 사용해 웹구성을 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87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수집입니다</a:t>
            </a:r>
            <a:r>
              <a:rPr lang="en-US" altLang="ko-KR" dirty="0"/>
              <a:t>. </a:t>
            </a:r>
            <a:r>
              <a:rPr lang="ko-KR" altLang="en-US" dirty="0"/>
              <a:t>저희 프로젝트에는 두가지 뷰가 있습니다</a:t>
            </a:r>
            <a:r>
              <a:rPr lang="en-US" altLang="ko-KR" dirty="0"/>
              <a:t>. </a:t>
            </a:r>
            <a:r>
              <a:rPr lang="ko-KR" altLang="en-US" dirty="0"/>
              <a:t>한가지는 아까 보셨던 대시보드의 대시 뷰이고 또다른 하나는 </a:t>
            </a:r>
            <a:r>
              <a:rPr lang="ko-KR" altLang="en-US" dirty="0" err="1"/>
              <a:t>파이플랏의</a:t>
            </a:r>
            <a:r>
              <a:rPr lang="ko-KR" altLang="en-US" dirty="0"/>
              <a:t> 템플릿을 사용한 </a:t>
            </a:r>
            <a:r>
              <a:rPr lang="en-US" altLang="ko-KR" dirty="0"/>
              <a:t>html</a:t>
            </a:r>
            <a:r>
              <a:rPr lang="ko-KR" altLang="en-US" dirty="0"/>
              <a:t> 호출형식의 회사별 시각화입니다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Html</a:t>
            </a:r>
            <a:r>
              <a:rPr lang="ko-KR" altLang="en-US" dirty="0"/>
              <a:t> 호출형식을 사용한 시각화 부분은 한국거래소에서 회사명 및 종목 코드를 가져와 종목코드의 </a:t>
            </a:r>
            <a:r>
              <a:rPr lang="ko-KR" altLang="en-US" dirty="0" err="1"/>
              <a:t>맥스값인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자리로 지정 후 네이버 종목코드와 매핑하여 한국거래소에 있지 않은 종목 코드를 필터링하여 크롤링하였습니다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또다른 하나인 </a:t>
            </a:r>
            <a:r>
              <a:rPr lang="ko-KR" altLang="en-US" dirty="0" err="1"/>
              <a:t>대시뷰는</a:t>
            </a:r>
            <a:r>
              <a:rPr lang="ko-KR" altLang="en-US" dirty="0"/>
              <a:t> 네이버 종목 코드 및 일별 시세를 그대로 크롤링하여 시각화에 사용하였습니다</a:t>
            </a:r>
            <a:r>
              <a:rPr lang="en-US" altLang="ko-KR" dirty="0"/>
              <a:t>. </a:t>
            </a:r>
            <a:r>
              <a:rPr lang="ko-KR" altLang="en-US" dirty="0" err="1"/>
              <a:t>몽고디비</a:t>
            </a:r>
            <a:r>
              <a:rPr lang="ko-KR" altLang="en-US" dirty="0"/>
              <a:t> 데이터베이스에 적재되는 데이터의 경우는 한국거래소의 종목 코드를 필터링 하지 않은 네이버 주식의 데이터입니다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015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몽고디비</a:t>
            </a:r>
            <a:r>
              <a:rPr lang="ko-KR" altLang="en-US" dirty="0"/>
              <a:t> 설치 및 연결입니다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익숙하지 않은 클라우드 서버 설치라서 개발기간의 </a:t>
            </a:r>
            <a:r>
              <a:rPr lang="en-US" altLang="ko-KR" dirty="0"/>
              <a:t>3</a:t>
            </a:r>
            <a:r>
              <a:rPr lang="ko-KR" altLang="en-US" dirty="0"/>
              <a:t>분의 </a:t>
            </a:r>
            <a:r>
              <a:rPr lang="en-US" altLang="ko-KR" dirty="0"/>
              <a:t>1</a:t>
            </a:r>
            <a:r>
              <a:rPr lang="ko-KR" altLang="en-US" dirty="0"/>
              <a:t>을 할애하였습니다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지급받았던 </a:t>
            </a:r>
            <a:r>
              <a:rPr lang="en-US" altLang="ko-KR" dirty="0"/>
              <a:t>AWS</a:t>
            </a:r>
            <a:r>
              <a:rPr lang="ko-KR" altLang="en-US" dirty="0"/>
              <a:t>의 </a:t>
            </a:r>
            <a:r>
              <a:rPr lang="en-US" altLang="ko-KR" dirty="0"/>
              <a:t>EC2 </a:t>
            </a:r>
            <a:r>
              <a:rPr lang="ko-KR" altLang="en-US" dirty="0"/>
              <a:t>우분투 서버에서 관리자 권한으로 </a:t>
            </a:r>
            <a:r>
              <a:rPr lang="ko-KR" altLang="en-US" dirty="0" err="1"/>
              <a:t>몽고디비를</a:t>
            </a:r>
            <a:r>
              <a:rPr lang="ko-KR" altLang="en-US" dirty="0"/>
              <a:t> 설치 및 셋팅하고 </a:t>
            </a:r>
            <a:r>
              <a:rPr lang="ko-KR" altLang="en-US" dirty="0" err="1"/>
              <a:t>몽고디비</a:t>
            </a:r>
            <a:r>
              <a:rPr lang="ko-KR" altLang="en-US" dirty="0"/>
              <a:t> 데이터베이스 및 컬렉션을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만들어진 데이터를 </a:t>
            </a:r>
            <a:r>
              <a:rPr lang="ko-KR" altLang="en-US" dirty="0" err="1"/>
              <a:t>몽고디비</a:t>
            </a:r>
            <a:r>
              <a:rPr lang="ko-KR" altLang="en-US" dirty="0"/>
              <a:t> </a:t>
            </a:r>
            <a:r>
              <a:rPr lang="ko-KR" altLang="en-US" dirty="0" err="1"/>
              <a:t>컴패스를</a:t>
            </a:r>
            <a:r>
              <a:rPr lang="ko-KR" altLang="en-US" dirty="0"/>
              <a:t> 통해 연결하여 쿼리문을 통해 조회를 할 수 있고 데이터베이스를 활용할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838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크롤링입니다</a:t>
            </a:r>
            <a:r>
              <a:rPr lang="en-US" altLang="ko-KR" dirty="0"/>
              <a:t>. </a:t>
            </a:r>
            <a:r>
              <a:rPr lang="ko-KR" altLang="en-US" dirty="0"/>
              <a:t>아까 말씀 드렸던 것처럼 한국 거래소로부터 회사명과 종목 코드를 크롤링하여 해당 시점의 엑셀 파일로 다운로드를 합니다</a:t>
            </a:r>
            <a:r>
              <a:rPr lang="en-US" altLang="ko-KR" dirty="0"/>
              <a:t>. </a:t>
            </a:r>
            <a:r>
              <a:rPr lang="ko-KR" altLang="en-US" dirty="0"/>
              <a:t>그리고 나서 네이버 금융으로부터 종목코드와 일별 시세를 크롤링하여 </a:t>
            </a:r>
            <a:r>
              <a:rPr lang="ko-KR" altLang="en-US" dirty="0" err="1"/>
              <a:t>몽고디비에</a:t>
            </a:r>
            <a:r>
              <a:rPr lang="ko-KR" altLang="en-US" dirty="0"/>
              <a:t> 저장합니다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사실 이 부분의 경우 </a:t>
            </a:r>
            <a:r>
              <a:rPr lang="en-US" altLang="ko-KR" dirty="0"/>
              <a:t>Flask</a:t>
            </a:r>
            <a:r>
              <a:rPr lang="ko-KR" altLang="en-US" dirty="0"/>
              <a:t>앱을 통해 앱 안의 앱을 어떻게 구현하는지 초기에 어려움이 있어 </a:t>
            </a:r>
            <a:r>
              <a:rPr lang="ko-KR" altLang="en-US" dirty="0" err="1"/>
              <a:t>파이플랏으로</a:t>
            </a:r>
            <a:r>
              <a:rPr lang="ko-KR" altLang="en-US" dirty="0"/>
              <a:t> 시각화 한 부분을 </a:t>
            </a:r>
            <a:r>
              <a:rPr lang="en-US" altLang="ko-KR" dirty="0" err="1"/>
              <a:t>object.graph</a:t>
            </a:r>
            <a:r>
              <a:rPr lang="ko-KR" altLang="en-US" dirty="0"/>
              <a:t>라는 모듈을 활용하여 </a:t>
            </a:r>
            <a:r>
              <a:rPr lang="en-US" altLang="ko-KR" dirty="0" err="1"/>
              <a:t>fig.write_html</a:t>
            </a:r>
            <a:r>
              <a:rPr lang="ko-KR" altLang="en-US" dirty="0"/>
              <a:t>이라는 함수로 </a:t>
            </a:r>
            <a:r>
              <a:rPr lang="en-US" altLang="ko-KR" dirty="0"/>
              <a:t>html</a:t>
            </a:r>
            <a:r>
              <a:rPr lang="ko-KR" altLang="en-US" dirty="0"/>
              <a:t>로 저장하였고 </a:t>
            </a:r>
            <a:r>
              <a:rPr lang="ko-KR" altLang="en-US" dirty="0" err="1"/>
              <a:t>플라스트</a:t>
            </a:r>
            <a:r>
              <a:rPr lang="ko-KR" altLang="en-US" dirty="0"/>
              <a:t> 앱에서는 해당 </a:t>
            </a:r>
            <a:r>
              <a:rPr lang="en-US" altLang="ko-KR" dirty="0"/>
              <a:t>html</a:t>
            </a:r>
            <a:r>
              <a:rPr lang="ko-KR" altLang="en-US" dirty="0"/>
              <a:t>들을 </a:t>
            </a:r>
            <a:r>
              <a:rPr lang="ko-KR" altLang="en-US" dirty="0" err="1"/>
              <a:t>클릭시</a:t>
            </a:r>
            <a:r>
              <a:rPr lang="ko-KR" altLang="en-US" dirty="0"/>
              <a:t> 템플릿 경로 안의 폴더에서 불러오는 형식으로 구현하였습니다</a:t>
            </a:r>
            <a:r>
              <a:rPr lang="en-US" altLang="ko-KR" dirty="0"/>
              <a:t>. </a:t>
            </a:r>
            <a:r>
              <a:rPr lang="ko-KR" altLang="en-US" dirty="0"/>
              <a:t>그래서 실시간 데이터가 아닌 점이 아쉬움에 남습니다</a:t>
            </a:r>
            <a:r>
              <a:rPr lang="en-US" altLang="ko-KR" dirty="0"/>
              <a:t>. </a:t>
            </a:r>
            <a:r>
              <a:rPr lang="ko-KR" altLang="en-US" dirty="0"/>
              <a:t>그래서 그 부분을 보완하기 위해 실시간 데이터를 형성하고 앱 안의 앱을 구성할 수 있는 대시를 이용해 실시간 데이터 시각화도 표현할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638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웹크롤링</a:t>
            </a:r>
            <a:r>
              <a:rPr lang="ko-KR" altLang="en-US" dirty="0"/>
              <a:t> 데이터 시각화입니다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삼성전자</a:t>
            </a:r>
            <a:r>
              <a:rPr lang="en-US" altLang="ko-KR" dirty="0"/>
              <a:t>, lg</a:t>
            </a:r>
            <a:r>
              <a:rPr lang="ko-KR" altLang="en-US" dirty="0"/>
              <a:t>전자</a:t>
            </a:r>
            <a:r>
              <a:rPr lang="en-US" altLang="ko-KR" dirty="0"/>
              <a:t>, </a:t>
            </a:r>
            <a:r>
              <a:rPr lang="ko-KR" altLang="en-US" dirty="0"/>
              <a:t>카카오</a:t>
            </a:r>
            <a:r>
              <a:rPr lang="en-US" altLang="ko-KR" dirty="0"/>
              <a:t>, </a:t>
            </a:r>
            <a:r>
              <a:rPr lang="ko-KR" altLang="en-US" dirty="0"/>
              <a:t>하이닉스</a:t>
            </a:r>
            <a:r>
              <a:rPr lang="en-US" altLang="ko-KR" dirty="0"/>
              <a:t>, </a:t>
            </a:r>
            <a:r>
              <a:rPr lang="ko-KR" altLang="en-US" dirty="0"/>
              <a:t>셀트리온의 </a:t>
            </a:r>
            <a:r>
              <a:rPr lang="en-US" altLang="ko-KR" dirty="0"/>
              <a:t>5</a:t>
            </a:r>
            <a:r>
              <a:rPr lang="ko-KR" altLang="en-US" dirty="0"/>
              <a:t>개의 회사가 이렇게 시각화가 표현이 되어있고 </a:t>
            </a:r>
            <a:r>
              <a:rPr lang="en-US" altLang="ko-KR" dirty="0"/>
              <a:t>data frame </a:t>
            </a:r>
            <a:r>
              <a:rPr lang="ko-KR" altLang="en-US" dirty="0"/>
              <a:t>형태로 만든 뒤 데이터를 </a:t>
            </a:r>
            <a:r>
              <a:rPr lang="ko-KR" altLang="en-US" dirty="0" err="1"/>
              <a:t>클린징하여</a:t>
            </a:r>
            <a:r>
              <a:rPr lang="ko-KR" altLang="en-US" dirty="0"/>
              <a:t> 표현하였습니다</a:t>
            </a:r>
            <a:r>
              <a:rPr lang="en-US" altLang="ko-KR" dirty="0"/>
              <a:t>. </a:t>
            </a:r>
            <a:r>
              <a:rPr lang="ko-KR" altLang="en-US" dirty="0"/>
              <a:t>해당 그래프의 장점은 </a:t>
            </a:r>
            <a:r>
              <a:rPr lang="en-US" altLang="ko-KR" dirty="0"/>
              <a:t>1</a:t>
            </a:r>
            <a:r>
              <a:rPr lang="ko-KR" altLang="en-US" dirty="0"/>
              <a:t>달</a:t>
            </a:r>
            <a:r>
              <a:rPr lang="en-US" altLang="ko-KR" dirty="0"/>
              <a:t>, 3</a:t>
            </a:r>
            <a:r>
              <a:rPr lang="ko-KR" altLang="en-US" dirty="0"/>
              <a:t>달</a:t>
            </a:r>
            <a:r>
              <a:rPr lang="en-US" altLang="ko-KR" dirty="0"/>
              <a:t>, 6</a:t>
            </a:r>
            <a:r>
              <a:rPr lang="ko-KR" altLang="en-US" dirty="0"/>
              <a:t>개월</a:t>
            </a:r>
            <a:r>
              <a:rPr lang="en-US" altLang="ko-KR" dirty="0"/>
              <a:t>, </a:t>
            </a:r>
            <a:r>
              <a:rPr lang="ko-KR" altLang="en-US" dirty="0"/>
              <a:t>전체의 뷰에서 클릭하면 데이터를 볼 수 있다는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155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플라스크 웹 프레임워크는 플라스크 앱 안에 </a:t>
            </a:r>
            <a:r>
              <a:rPr lang="en-US" altLang="ko-KR" dirty="0"/>
              <a:t>templates</a:t>
            </a:r>
            <a:r>
              <a:rPr lang="ko-KR" altLang="en-US" dirty="0"/>
              <a:t>라는 폴더를 만들어 그 안에 불러올 </a:t>
            </a:r>
            <a:r>
              <a:rPr lang="en-US" altLang="ko-KR" dirty="0"/>
              <a:t>html</a:t>
            </a:r>
            <a:r>
              <a:rPr lang="ko-KR" altLang="en-US" dirty="0"/>
              <a:t>들을 미리 </a:t>
            </a:r>
            <a:r>
              <a:rPr lang="ko-KR" altLang="en-US" dirty="0" err="1"/>
              <a:t>넣어놓고</a:t>
            </a:r>
            <a:r>
              <a:rPr lang="ko-KR" altLang="en-US" dirty="0"/>
              <a:t> </a:t>
            </a:r>
            <a:r>
              <a:rPr lang="ko-KR" altLang="en-US" dirty="0" err="1"/>
              <a:t>어노테이션을</a:t>
            </a:r>
            <a:r>
              <a:rPr lang="ko-KR" altLang="en-US" dirty="0"/>
              <a:t> 사용하여 호출 시 </a:t>
            </a:r>
            <a:r>
              <a:rPr lang="ko-KR" altLang="en-US" dirty="0" err="1"/>
              <a:t>앱루트를</a:t>
            </a:r>
            <a:r>
              <a:rPr lang="ko-KR" altLang="en-US" dirty="0"/>
              <a:t> 설정하여 해당 </a:t>
            </a:r>
            <a:r>
              <a:rPr lang="en-US" altLang="ko-KR" dirty="0" err="1"/>
              <a:t>url</a:t>
            </a:r>
            <a:r>
              <a:rPr lang="ko-KR" altLang="en-US" dirty="0"/>
              <a:t>을 불러오도록 표현이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582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대시입니다</a:t>
            </a:r>
            <a:r>
              <a:rPr lang="en-US" altLang="ko-KR" dirty="0"/>
              <a:t>. </a:t>
            </a:r>
            <a:r>
              <a:rPr lang="ko-KR" altLang="en-US" dirty="0"/>
              <a:t>대시보드로 표현한 이 시각화는 코스피와 코스닥을 </a:t>
            </a:r>
            <a:r>
              <a:rPr lang="ko-KR" altLang="en-US" dirty="0" err="1"/>
              <a:t>선택가능하게</a:t>
            </a:r>
            <a:r>
              <a:rPr lang="ko-KR" altLang="en-US" dirty="0"/>
              <a:t> 만들었고 선택을 하게 되면 해당하는 종목명들이 </a:t>
            </a:r>
            <a:r>
              <a:rPr lang="ko-KR" altLang="en-US" dirty="0" err="1"/>
              <a:t>드롭박스</a:t>
            </a:r>
            <a:r>
              <a:rPr lang="ko-KR" altLang="en-US" dirty="0"/>
              <a:t> 형태로 보여져 선택이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선택이 완료되면 </a:t>
            </a:r>
            <a:r>
              <a:rPr lang="ko-KR" altLang="en-US" dirty="0" err="1"/>
              <a:t>몽고디비에</a:t>
            </a:r>
            <a:r>
              <a:rPr lang="ko-KR" altLang="en-US" dirty="0"/>
              <a:t> 저장되어 있는 현재가 데이터를 불러온 후 그래프를 </a:t>
            </a:r>
            <a:r>
              <a:rPr lang="ko-KR" altLang="en-US" dirty="0" err="1"/>
              <a:t>시각화합니다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상단의 업데이트 버튼을 눌러 실시간 데이터 </a:t>
            </a:r>
            <a:r>
              <a:rPr lang="ko-KR" altLang="en-US" dirty="0" err="1"/>
              <a:t>크롤링을</a:t>
            </a:r>
            <a:r>
              <a:rPr lang="ko-KR" altLang="en-US" dirty="0"/>
              <a:t> 한 뒤 바로 볼 수 있어 </a:t>
            </a:r>
            <a:r>
              <a:rPr lang="ko-KR" altLang="en-US" dirty="0" err="1"/>
              <a:t>파워풀한</a:t>
            </a:r>
            <a:r>
              <a:rPr lang="ko-KR" altLang="en-US" dirty="0"/>
              <a:t> 시각화 표현이 가능합니다</a:t>
            </a:r>
            <a:r>
              <a:rPr lang="en-US" altLang="ko-KR" dirty="0"/>
              <a:t>. </a:t>
            </a:r>
            <a:r>
              <a:rPr lang="ko-KR" altLang="en-US" dirty="0"/>
              <a:t>그래프 생성 중이거나 </a:t>
            </a:r>
            <a:r>
              <a:rPr lang="ko-KR" altLang="en-US" dirty="0" err="1"/>
              <a:t>크롤링</a:t>
            </a:r>
            <a:r>
              <a:rPr lang="ko-KR" altLang="en-US" dirty="0"/>
              <a:t> 중일 때는 로딩을 표현하는 표시가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해당 대시보드가 앱으로 따로 구현될 수 있기 때문에 </a:t>
            </a:r>
            <a:r>
              <a:rPr lang="ko-KR" altLang="en-US" dirty="0" err="1"/>
              <a:t>메인앱을</a:t>
            </a:r>
            <a:r>
              <a:rPr lang="ko-KR" altLang="en-US" dirty="0"/>
              <a:t> 사용하지 않고도 </a:t>
            </a:r>
            <a:r>
              <a:rPr lang="ko-KR" altLang="en-US" dirty="0" err="1"/>
              <a:t>크롤링이</a:t>
            </a:r>
            <a:r>
              <a:rPr lang="ko-KR" altLang="en-US" dirty="0"/>
              <a:t> 완료된 것을 </a:t>
            </a:r>
            <a:r>
              <a:rPr lang="ko-KR" altLang="en-US" dirty="0" err="1"/>
              <a:t>쉘스크립트에</a:t>
            </a:r>
            <a:r>
              <a:rPr lang="ko-KR" altLang="en-US" dirty="0"/>
              <a:t> 완료메시지를 표현하여 볼 수 있도록 만들었습니다</a:t>
            </a:r>
            <a:r>
              <a:rPr lang="en-US" altLang="ko-KR" dirty="0"/>
              <a:t>.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69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구현입니다</a:t>
            </a:r>
            <a:r>
              <a:rPr lang="en-US" altLang="ko-KR" dirty="0"/>
              <a:t>. </a:t>
            </a:r>
            <a:r>
              <a:rPr lang="ko-KR" altLang="en-US" dirty="0"/>
              <a:t>오른쪽 상단의 메인 페이지가 있고 </a:t>
            </a:r>
            <a:r>
              <a:rPr lang="ko-KR" altLang="en-US" dirty="0" err="1"/>
              <a:t>크롤링</a:t>
            </a:r>
            <a:r>
              <a:rPr lang="ko-KR" altLang="en-US" dirty="0"/>
              <a:t> 시작과 </a:t>
            </a:r>
            <a:r>
              <a:rPr lang="ko-KR" altLang="en-US" dirty="0" err="1"/>
              <a:t>몽고디비</a:t>
            </a:r>
            <a:r>
              <a:rPr lang="ko-KR" altLang="en-US" dirty="0"/>
              <a:t> 백업을 통해 각각의 기능을 구현하였고</a:t>
            </a:r>
            <a:r>
              <a:rPr lang="en-US" altLang="ko-KR" dirty="0"/>
              <a:t>, </a:t>
            </a:r>
            <a:r>
              <a:rPr lang="ko-KR" altLang="en-US" dirty="0" err="1"/>
              <a:t>웹크롤링</a:t>
            </a:r>
            <a:r>
              <a:rPr lang="ko-KR" altLang="en-US" dirty="0"/>
              <a:t> 시각화 영역을 따로 </a:t>
            </a:r>
            <a:r>
              <a:rPr lang="ko-KR" altLang="en-US" dirty="0" err="1"/>
              <a:t>지정해놓았습니다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크롤링</a:t>
            </a:r>
            <a:r>
              <a:rPr lang="ko-KR" altLang="en-US" dirty="0"/>
              <a:t> 시작과 </a:t>
            </a:r>
            <a:r>
              <a:rPr lang="ko-KR" altLang="en-US" dirty="0" err="1"/>
              <a:t>몽고디비백업</a:t>
            </a:r>
            <a:r>
              <a:rPr lang="ko-KR" altLang="en-US" dirty="0"/>
              <a:t> </a:t>
            </a:r>
            <a:r>
              <a:rPr lang="ko-KR" altLang="en-US" dirty="0" err="1"/>
              <a:t>완료시</a:t>
            </a:r>
            <a:r>
              <a:rPr lang="ko-KR" altLang="en-US" dirty="0"/>
              <a:t> 왼쪽 상단의 </a:t>
            </a:r>
            <a:r>
              <a:rPr lang="ko-KR" altLang="en-US" dirty="0" err="1"/>
              <a:t>몽고디비백업이</a:t>
            </a:r>
            <a:r>
              <a:rPr lang="ko-KR" altLang="en-US" dirty="0"/>
              <a:t> </a:t>
            </a:r>
            <a:r>
              <a:rPr lang="ko-KR" altLang="en-US" dirty="0" err="1"/>
              <a:t>완료되었습니다와</a:t>
            </a:r>
            <a:r>
              <a:rPr lang="ko-KR" altLang="en-US" dirty="0"/>
              <a:t> 같이 </a:t>
            </a:r>
            <a:r>
              <a:rPr lang="en-US" altLang="ko-KR" dirty="0"/>
              <a:t>done.html </a:t>
            </a:r>
            <a:r>
              <a:rPr lang="ko-KR" altLang="en-US" dirty="0"/>
              <a:t>페이지로 이동을 하고 파라미터인 </a:t>
            </a:r>
            <a:r>
              <a:rPr lang="ko-KR" altLang="en-US" dirty="0" err="1"/>
              <a:t>몽고디비</a:t>
            </a:r>
            <a:r>
              <a:rPr lang="ko-KR" altLang="en-US" dirty="0"/>
              <a:t> 백업을 넘겨주어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주소창을 보시면 타이틀에 파라미터를 받아온 모습을 보실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대시보드 </a:t>
            </a:r>
            <a:r>
              <a:rPr lang="ko-KR" altLang="en-US" dirty="0" err="1"/>
              <a:t>클릭시</a:t>
            </a:r>
            <a:r>
              <a:rPr lang="ko-KR" altLang="en-US" dirty="0"/>
              <a:t> 오른쪽 하단의 대시보드 페이지로 이동하고 앞에 말씀드린 바와 같이 시장과 종목명을 선택 후 실시간 시각화와 데이터 테이블도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아래의 삼성전자 시각화 및 회사들의 시각화를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 err="1"/>
              <a:t>Plotly</a:t>
            </a:r>
            <a:r>
              <a:rPr lang="en-US" altLang="ko-KR" dirty="0"/>
              <a:t> </a:t>
            </a:r>
            <a:r>
              <a:rPr lang="ko-KR" altLang="en-US" dirty="0"/>
              <a:t>대시보드를 보여주면서 해당 주가의 </a:t>
            </a:r>
            <a:r>
              <a:rPr lang="en-US" altLang="ko-KR" dirty="0"/>
              <a:t>1</a:t>
            </a:r>
            <a:r>
              <a:rPr lang="ko-KR" altLang="en-US" dirty="0"/>
              <a:t>달</a:t>
            </a:r>
            <a:r>
              <a:rPr lang="en-US" altLang="ko-KR" dirty="0"/>
              <a:t>, 3</a:t>
            </a:r>
            <a:r>
              <a:rPr lang="ko-KR" altLang="en-US" dirty="0"/>
              <a:t>달</a:t>
            </a:r>
            <a:r>
              <a:rPr lang="en-US" altLang="ko-KR" dirty="0"/>
              <a:t>, 6</a:t>
            </a:r>
            <a:r>
              <a:rPr lang="ko-KR" altLang="en-US" dirty="0"/>
              <a:t>달</a:t>
            </a:r>
            <a:r>
              <a:rPr lang="en-US" altLang="ko-KR" dirty="0"/>
              <a:t>, </a:t>
            </a:r>
            <a:r>
              <a:rPr lang="ko-KR" altLang="en-US" dirty="0"/>
              <a:t>전체의 뷰로 흐름을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693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시연입니다</a:t>
            </a:r>
            <a:r>
              <a:rPr lang="en-US" altLang="ko-KR" dirty="0"/>
              <a:t>. </a:t>
            </a:r>
            <a:r>
              <a:rPr lang="ko-KR" altLang="en-US" dirty="0"/>
              <a:t>메인 화면을 저의 로컬 서버인 </a:t>
            </a:r>
            <a:r>
              <a:rPr lang="en-US" altLang="ko-KR" dirty="0"/>
              <a:t>127.0.0.1:5000</a:t>
            </a:r>
            <a:r>
              <a:rPr lang="ko-KR" altLang="en-US" dirty="0"/>
              <a:t>의 주소로 접속하여 </a:t>
            </a:r>
            <a:r>
              <a:rPr lang="en-US" altLang="ko-KR" dirty="0"/>
              <a:t>stock.html </a:t>
            </a:r>
            <a:r>
              <a:rPr lang="ko-KR" altLang="en-US" dirty="0"/>
              <a:t>디폴트 페이지로 접속하였습니다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크롤링</a:t>
            </a:r>
            <a:r>
              <a:rPr lang="ko-KR" altLang="en-US" dirty="0"/>
              <a:t> 시작을 누르면 </a:t>
            </a:r>
            <a:r>
              <a:rPr lang="ko-KR" altLang="en-US" dirty="0" err="1"/>
              <a:t>크롤링</a:t>
            </a:r>
            <a:r>
              <a:rPr lang="ko-KR" altLang="en-US" dirty="0"/>
              <a:t> 중으로 버튼이 진행상태로 변경되고 로딩이 </a:t>
            </a:r>
            <a:r>
              <a:rPr lang="ko-KR" altLang="en-US" dirty="0" err="1"/>
              <a:t>도는걸</a:t>
            </a:r>
            <a:r>
              <a:rPr lang="ko-KR" altLang="en-US" dirty="0"/>
              <a:t> 보실 수 있습니다</a:t>
            </a:r>
            <a:r>
              <a:rPr lang="en-US" altLang="ko-KR" dirty="0"/>
              <a:t>. </a:t>
            </a:r>
            <a:r>
              <a:rPr lang="ko-KR" altLang="en-US" dirty="0" err="1"/>
              <a:t>크롤링이</a:t>
            </a:r>
            <a:r>
              <a:rPr lang="ko-KR" altLang="en-US" dirty="0"/>
              <a:t> 완료되었다는 메시지와 함께 현재시간을 보여주어 </a:t>
            </a:r>
            <a:r>
              <a:rPr lang="ko-KR" altLang="en-US" dirty="0" err="1"/>
              <a:t>크롤링이</a:t>
            </a:r>
            <a:r>
              <a:rPr lang="ko-KR" altLang="en-US" dirty="0"/>
              <a:t> 시간을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크롤링이라는</a:t>
            </a:r>
            <a:r>
              <a:rPr lang="ko-KR" altLang="en-US" dirty="0"/>
              <a:t> 타이틀을 파라미터로 넘겨준 것을 보실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몽고 </a:t>
            </a:r>
            <a:r>
              <a:rPr lang="ko-KR" altLang="en-US" dirty="0" err="1"/>
              <a:t>디비툴을</a:t>
            </a:r>
            <a:r>
              <a:rPr lang="ko-KR" altLang="en-US" dirty="0"/>
              <a:t> 이용해 쿼리문을 실행해 실시간 </a:t>
            </a:r>
            <a:r>
              <a:rPr lang="ko-KR" altLang="en-US" dirty="0" err="1"/>
              <a:t>크롤링이</a:t>
            </a:r>
            <a:r>
              <a:rPr lang="ko-KR" altLang="en-US" dirty="0"/>
              <a:t> 완료된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몽고디비</a:t>
            </a:r>
            <a:r>
              <a:rPr lang="ko-KR" altLang="en-US" dirty="0"/>
              <a:t> 백업을 해보겠습니다</a:t>
            </a:r>
            <a:r>
              <a:rPr lang="en-US" altLang="ko-KR" dirty="0"/>
              <a:t>. </a:t>
            </a:r>
            <a:r>
              <a:rPr lang="ko-KR" altLang="en-US" dirty="0" err="1"/>
              <a:t>몽고디비</a:t>
            </a:r>
            <a:r>
              <a:rPr lang="ko-KR" altLang="en-US" dirty="0"/>
              <a:t> 백업버튼을 누르면 실시간으로 제가 지정해 놓은 폴더로 </a:t>
            </a:r>
            <a:r>
              <a:rPr lang="ko-KR" altLang="en-US" dirty="0" err="1"/>
              <a:t>몽고디비</a:t>
            </a:r>
            <a:r>
              <a:rPr lang="ko-KR" altLang="en-US" dirty="0"/>
              <a:t> 백업파일이 생성되는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몽고디비</a:t>
            </a:r>
            <a:r>
              <a:rPr lang="ko-KR" altLang="en-US" dirty="0"/>
              <a:t> 백업이라는 타이틀을 마찬가지로 넘겨주어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표시되는 것을 보실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대시보드를 클릭해보겠습니다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대시보드를 시장과 종목을 선택해주면 시각화 그래프가 보여집니다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방금 크롤링했던 데이터도 </a:t>
            </a:r>
            <a:r>
              <a:rPr lang="ko-KR" altLang="en-US" dirty="0" err="1"/>
              <a:t>들어와있는</a:t>
            </a:r>
            <a:r>
              <a:rPr lang="ko-KR" altLang="en-US" dirty="0"/>
              <a:t>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업데이트 버튼을 클릭하여 실시간 </a:t>
            </a:r>
            <a:r>
              <a:rPr lang="ko-KR" altLang="en-US" dirty="0" err="1"/>
              <a:t>크롤링을</a:t>
            </a:r>
            <a:r>
              <a:rPr lang="ko-KR" altLang="en-US" dirty="0"/>
              <a:t> 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완료가 되는 동안 로딩이 돌아갑니다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방금 크롤링한 데이터도 그래프에 표현되는 것을 보실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삼성전자 시각화입니다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템플릿의 </a:t>
            </a:r>
            <a:r>
              <a:rPr lang="en-US" altLang="ko-KR" dirty="0"/>
              <a:t>html </a:t>
            </a:r>
            <a:r>
              <a:rPr lang="ko-KR" altLang="en-US" dirty="0"/>
              <a:t>파일을 요청해서 시각화를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버튼을 통해 </a:t>
            </a:r>
            <a:r>
              <a:rPr lang="ko-KR" altLang="en-US" dirty="0" err="1"/>
              <a:t>개월별</a:t>
            </a:r>
            <a:r>
              <a:rPr lang="ko-KR" altLang="en-US" dirty="0"/>
              <a:t> 전체로 뷰를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ko-KR" altLang="en-US" dirty="0" err="1"/>
              <a:t>몽고디비백업을</a:t>
            </a:r>
            <a:r>
              <a:rPr lang="ko-KR" altLang="en-US" dirty="0"/>
              <a:t> 한 번 더 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폴더로 실시간 백업 파일이 생성되는 것을 보실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846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기대효과입니다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539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목차로는 프로젝트 개요</a:t>
            </a:r>
            <a:r>
              <a:rPr lang="en-US" altLang="ko-KR" dirty="0"/>
              <a:t>, </a:t>
            </a:r>
            <a:r>
              <a:rPr lang="ko-KR" altLang="en-US" dirty="0"/>
              <a:t>전체구성</a:t>
            </a:r>
            <a:r>
              <a:rPr lang="en-US" altLang="ko-KR" dirty="0"/>
              <a:t>, </a:t>
            </a:r>
            <a:r>
              <a:rPr lang="ko-KR" altLang="en-US" dirty="0"/>
              <a:t>프로세싱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, </a:t>
            </a:r>
            <a:r>
              <a:rPr lang="ko-KR" altLang="en-US" dirty="0"/>
              <a:t>개발 후기 및 느낀 점으로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802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웹 </a:t>
            </a:r>
            <a:r>
              <a:rPr lang="ko-KR" altLang="en-US" dirty="0" err="1"/>
              <a:t>크롤링을</a:t>
            </a:r>
            <a:r>
              <a:rPr lang="ko-KR" altLang="en-US" dirty="0"/>
              <a:t> 통해 가져온 주식의 데이터를 실시간으로 가져올 수 있어 추가적인 시각화가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두번째로 가져온 데이터와 시각화한 그래프를 통해 데이터에 대한 분석이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세번째로 주식 데이터 이외에도 웹 </a:t>
            </a:r>
            <a:r>
              <a:rPr lang="ko-KR" altLang="en-US" dirty="0" err="1"/>
              <a:t>크롤링을</a:t>
            </a:r>
            <a:r>
              <a:rPr lang="ko-KR" altLang="en-US" dirty="0"/>
              <a:t> 통해 가져올 수 있는 다양한 데이터 웹서버를 통해 구현할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주식 데이터의 최근 추이와 상승 하락의 시각화를 통해 관심있는 종목을 사야 할지 말아야 할지 판단의 기준점을 제시할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658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향후 개선 사항입니다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 가져온 데이터에 주식 데이터 분석 알고리즘을 추가하여 </a:t>
            </a:r>
            <a:r>
              <a:rPr lang="ko-KR" altLang="en-US" dirty="0" err="1"/>
              <a:t>머신러닝을</a:t>
            </a:r>
            <a:r>
              <a:rPr lang="ko-KR" altLang="en-US" dirty="0"/>
              <a:t> 통해 주식의 시세를 분석하고 예측하는 부분을 추가합니다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 분석된 주식 데이터를 토대로 자동으로 주식을 매매하는 코드를 구현합니다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세번째 플라스크보다 더 다양한 기능을 제공하는 장고를 통해 웹 개발 및 구현을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네번째 </a:t>
            </a:r>
            <a:r>
              <a:rPr lang="ko-KR" altLang="en-US" dirty="0" err="1"/>
              <a:t>몽고디비의</a:t>
            </a:r>
            <a:r>
              <a:rPr lang="ko-KR" altLang="en-US" dirty="0"/>
              <a:t> </a:t>
            </a:r>
            <a:r>
              <a:rPr lang="ko-KR" altLang="en-US" dirty="0" err="1"/>
              <a:t>리플리카</a:t>
            </a:r>
            <a:r>
              <a:rPr lang="ko-KR" altLang="en-US" dirty="0"/>
              <a:t> 셋팅을 통해 마스터와 </a:t>
            </a:r>
            <a:r>
              <a:rPr lang="ko-KR" altLang="en-US" dirty="0" err="1"/>
              <a:t>슬레이브</a:t>
            </a:r>
            <a:r>
              <a:rPr lang="ko-KR" altLang="en-US" dirty="0"/>
              <a:t> 구조를 만들어 </a:t>
            </a:r>
            <a:r>
              <a:rPr lang="ko-KR" altLang="en-US" dirty="0" err="1"/>
              <a:t>로드발란스가</a:t>
            </a:r>
            <a:r>
              <a:rPr lang="ko-KR" altLang="en-US" dirty="0"/>
              <a:t> 가능하게 구현합니다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863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후기 및 느낀 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16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김수민 조장님은 </a:t>
            </a:r>
            <a:r>
              <a:rPr lang="en-US" altLang="ko-KR" dirty="0"/>
              <a:t>AWS, </a:t>
            </a:r>
            <a:r>
              <a:rPr lang="ko-KR" altLang="en-US" dirty="0" err="1"/>
              <a:t>몽고디비</a:t>
            </a:r>
            <a:r>
              <a:rPr lang="en-US" altLang="ko-KR" dirty="0"/>
              <a:t>, </a:t>
            </a:r>
            <a:r>
              <a:rPr lang="ko-KR" altLang="en-US" dirty="0"/>
              <a:t>대시 등 새로운 도구들을 이용해 실시간으로 수집한 데이터를 </a:t>
            </a:r>
            <a:r>
              <a:rPr lang="ko-KR" altLang="en-US" dirty="0" err="1"/>
              <a:t>디비에</a:t>
            </a:r>
            <a:r>
              <a:rPr lang="ko-KR" altLang="en-US" dirty="0"/>
              <a:t> 저장하고 해당 </a:t>
            </a:r>
            <a:r>
              <a:rPr lang="ko-KR" altLang="en-US" dirty="0" err="1"/>
              <a:t>디비를</a:t>
            </a:r>
            <a:r>
              <a:rPr lang="ko-KR" altLang="en-US" dirty="0"/>
              <a:t> 연동시켜 시각화한 그래프를 웹으로 출력하기까지의 과정을 직접 구현해볼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김태완님은 </a:t>
            </a:r>
            <a:r>
              <a:rPr lang="ko-KR" altLang="en-US" dirty="0" err="1"/>
              <a:t>웹크롤링을</a:t>
            </a:r>
            <a:r>
              <a:rPr lang="ko-KR" altLang="en-US" dirty="0"/>
              <a:t> 시작으로 </a:t>
            </a:r>
            <a:r>
              <a:rPr lang="ko-KR" altLang="en-US" dirty="0" err="1"/>
              <a:t>몽고디비와</a:t>
            </a:r>
            <a:r>
              <a:rPr lang="ko-KR" altLang="en-US" dirty="0"/>
              <a:t> 같은 서버구축작업 및 웹서비스 구현이 조금은 어렵게 느꼈지만 이번 프로젝트를 계기로 엔지니어링과 관련된 정보를 많이 습득할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 이수진은 </a:t>
            </a:r>
            <a:r>
              <a:rPr lang="ko-KR" altLang="en-US" dirty="0" err="1"/>
              <a:t>서버셋팅부터</a:t>
            </a:r>
            <a:r>
              <a:rPr lang="ko-KR" altLang="en-US" dirty="0"/>
              <a:t> 개발까지 한번에 다양한 수행을 할 수 있어서 </a:t>
            </a:r>
            <a:r>
              <a:rPr lang="ko-KR" altLang="en-US" dirty="0" err="1"/>
              <a:t>얻은게</a:t>
            </a:r>
            <a:r>
              <a:rPr lang="ko-KR" altLang="en-US" dirty="0"/>
              <a:t> 많은 프로젝트였습니다</a:t>
            </a:r>
            <a:r>
              <a:rPr lang="en-US" altLang="ko-KR" dirty="0"/>
              <a:t>. </a:t>
            </a:r>
            <a:r>
              <a:rPr lang="ko-KR" altLang="en-US" dirty="0"/>
              <a:t>하지만 클라우드 서버방식의 생소한 구조와 웹 연동에 있어서 구현에 어려움은 검색을 해도 나오는 부분이 한정적이라 어려웠습니다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한주형님은 </a:t>
            </a:r>
            <a:r>
              <a:rPr lang="ko-KR" altLang="en-US" dirty="0" err="1"/>
              <a:t>크롤링코드</a:t>
            </a:r>
            <a:r>
              <a:rPr lang="ko-KR" altLang="en-US" dirty="0"/>
              <a:t> 작성부터 </a:t>
            </a:r>
            <a:r>
              <a:rPr lang="en-US" altLang="ko-KR" dirty="0"/>
              <a:t>AWS, </a:t>
            </a:r>
            <a:r>
              <a:rPr lang="ko-KR" altLang="en-US" dirty="0" err="1"/>
              <a:t>몽고디비를</a:t>
            </a:r>
            <a:r>
              <a:rPr lang="en-US" altLang="ko-KR" dirty="0"/>
              <a:t> </a:t>
            </a:r>
            <a:r>
              <a:rPr lang="ko-KR" altLang="en-US" dirty="0"/>
              <a:t>통한 </a:t>
            </a:r>
            <a:r>
              <a:rPr lang="ko-KR" altLang="en-US" dirty="0" err="1"/>
              <a:t>서버셋팅</a:t>
            </a:r>
            <a:r>
              <a:rPr lang="en-US" altLang="ko-KR" dirty="0"/>
              <a:t>, </a:t>
            </a:r>
            <a:r>
              <a:rPr lang="ko-KR" altLang="en-US" dirty="0"/>
              <a:t>플라스크 패키지를 이용한 웹서비스 재현 등 하나의 서비스를 구현함에 있어 필요한 것들을 바닥부터 </a:t>
            </a:r>
            <a:r>
              <a:rPr lang="ko-KR" altLang="en-US" dirty="0" err="1"/>
              <a:t>쌓아올리는</a:t>
            </a:r>
            <a:r>
              <a:rPr lang="ko-KR" altLang="en-US" dirty="0"/>
              <a:t> 과정에서 엔지니어링에 대한 이해도의 상승을 꾀할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홍효석님은</a:t>
            </a:r>
            <a:r>
              <a:rPr lang="ko-KR" altLang="en-US" dirty="0"/>
              <a:t> </a:t>
            </a:r>
            <a:r>
              <a:rPr lang="en-US" altLang="ko-KR" dirty="0"/>
              <a:t>DB </a:t>
            </a:r>
            <a:r>
              <a:rPr lang="ko-KR" altLang="en-US" dirty="0"/>
              <a:t>종류도 매우 다양하다는 것을 느꼈고 </a:t>
            </a:r>
            <a:r>
              <a:rPr lang="ko-KR" altLang="en-US" dirty="0" err="1"/>
              <a:t>디비</a:t>
            </a:r>
            <a:r>
              <a:rPr lang="ko-KR" altLang="en-US" dirty="0"/>
              <a:t> 구축부터 서버 구현 및 웹까지 표현하는 방법 또한 다양하고 쉽지 않다는 것을 배웠습니다</a:t>
            </a:r>
            <a:r>
              <a:rPr lang="en-US" altLang="ko-KR" dirty="0"/>
              <a:t>. </a:t>
            </a:r>
            <a:r>
              <a:rPr lang="ko-KR" altLang="en-US" dirty="0"/>
              <a:t>하지만 과정 중 발생한 에러를 찾아보고 해결하면서 많은 것을 배웠습니다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전반적으로 처음부터 끝까지 하나의 프로그램을 만드는 과정에서 느낀 개발 후기였습니다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665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덧붙여서 </a:t>
            </a:r>
            <a:r>
              <a:rPr lang="ko-KR" altLang="en-US" dirty="0" err="1"/>
              <a:t>피피티에</a:t>
            </a:r>
            <a:r>
              <a:rPr lang="ko-KR" altLang="en-US" dirty="0"/>
              <a:t> 포함하지 못한 대시의 데이터테이블을 보여드리면서 </a:t>
            </a:r>
            <a:r>
              <a:rPr lang="ko-KR" altLang="en-US" dirty="0" err="1"/>
              <a:t>마무리드리겠습니다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53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739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기획 배경 및 목표입니다</a:t>
            </a:r>
            <a:r>
              <a:rPr lang="en-US" altLang="ko-KR" dirty="0"/>
              <a:t>. </a:t>
            </a:r>
            <a:r>
              <a:rPr lang="ko-KR" altLang="en-US" dirty="0"/>
              <a:t>저희는 빅데이터를 떠올렸을 때 요즘 로또보다 더 화두가 되고 있는 주식데이터를 활용해보기로 결정하였습니다</a:t>
            </a:r>
            <a:r>
              <a:rPr lang="en-US" altLang="ko-KR" dirty="0"/>
              <a:t>. </a:t>
            </a:r>
            <a:r>
              <a:rPr lang="ko-KR" altLang="en-US" dirty="0"/>
              <a:t>비정형데이터를 손쉽게 저장할 수 있는 </a:t>
            </a:r>
            <a:r>
              <a:rPr lang="en-US" altLang="ko-KR" dirty="0" err="1"/>
              <a:t>MongDB</a:t>
            </a:r>
            <a:r>
              <a:rPr lang="ko-KR" altLang="en-US" dirty="0"/>
              <a:t>를 사용하여 </a:t>
            </a:r>
            <a:r>
              <a:rPr lang="ko-KR" altLang="en-US" dirty="0" err="1"/>
              <a:t>웹크롤링과</a:t>
            </a:r>
            <a:r>
              <a:rPr lang="ko-KR" altLang="en-US" dirty="0"/>
              <a:t> </a:t>
            </a:r>
            <a:r>
              <a:rPr lang="en-US" altLang="ko-KR" dirty="0"/>
              <a:t>MongoDB</a:t>
            </a:r>
            <a:r>
              <a:rPr lang="ko-KR" altLang="en-US" dirty="0"/>
              <a:t>를 이용한 실시간 주식데이터 생성 및 시각화를 주제로 정하였습니다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96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구성원 및 역할로는 김수민 조장님은 기획안</a:t>
            </a:r>
            <a:r>
              <a:rPr lang="en-US" altLang="ko-KR" dirty="0"/>
              <a:t>, WBS </a:t>
            </a:r>
            <a:r>
              <a:rPr lang="ko-KR" altLang="en-US" dirty="0"/>
              <a:t>작성 및 발표를 김태완님은 </a:t>
            </a:r>
            <a:r>
              <a:rPr lang="ko-KR" altLang="en-US" dirty="0" err="1"/>
              <a:t>작업물</a:t>
            </a:r>
            <a:r>
              <a:rPr lang="ko-KR" altLang="en-US" dirty="0"/>
              <a:t> 파일 통합</a:t>
            </a:r>
            <a:r>
              <a:rPr lang="en-US" altLang="ko-KR" dirty="0"/>
              <a:t>, </a:t>
            </a:r>
            <a:r>
              <a:rPr lang="ko-KR" altLang="en-US" dirty="0"/>
              <a:t>저 이수진은 최종 발표</a:t>
            </a:r>
            <a:r>
              <a:rPr lang="en-US" altLang="ko-KR" dirty="0"/>
              <a:t>, </a:t>
            </a:r>
            <a:r>
              <a:rPr lang="ko-KR" altLang="en-US" dirty="0"/>
              <a:t>한주형님은 포트폴리오 작성</a:t>
            </a:r>
            <a:r>
              <a:rPr lang="en-US" altLang="ko-KR" dirty="0"/>
              <a:t>, </a:t>
            </a:r>
            <a:r>
              <a:rPr lang="ko-KR" altLang="en-US" dirty="0" err="1"/>
              <a:t>홍효석님은</a:t>
            </a:r>
            <a:r>
              <a:rPr lang="ko-KR" altLang="en-US" dirty="0"/>
              <a:t> 발표용 </a:t>
            </a:r>
            <a:r>
              <a:rPr lang="en-US" altLang="ko-KR" dirty="0"/>
              <a:t>PPT </a:t>
            </a:r>
            <a:r>
              <a:rPr lang="ko-KR" altLang="en-US" dirty="0"/>
              <a:t>작성을 맡아 분담하여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212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전체구성입니다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644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구성입니다</a:t>
            </a:r>
            <a:r>
              <a:rPr lang="en-US" altLang="ko-KR" dirty="0"/>
              <a:t>. </a:t>
            </a:r>
            <a:r>
              <a:rPr lang="ko-KR" altLang="en-US" dirty="0"/>
              <a:t>메인 앱 구동 코드인 </a:t>
            </a:r>
            <a:r>
              <a:rPr lang="en-US" altLang="ko-KR" dirty="0"/>
              <a:t>app.py</a:t>
            </a:r>
            <a:r>
              <a:rPr lang="ko-KR" altLang="en-US" dirty="0"/>
              <a:t>를 필두로 </a:t>
            </a:r>
            <a:r>
              <a:rPr lang="en-US" altLang="ko-KR" dirty="0"/>
              <a:t>default </a:t>
            </a:r>
            <a:r>
              <a:rPr lang="ko-KR" altLang="en-US" dirty="0"/>
              <a:t>페이지인 </a:t>
            </a:r>
            <a:r>
              <a:rPr lang="en-US" altLang="ko-KR" dirty="0"/>
              <a:t>stock.html</a:t>
            </a:r>
            <a:r>
              <a:rPr lang="ko-KR" altLang="en-US" dirty="0"/>
              <a:t>을 보여줍니다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Stock.html</a:t>
            </a:r>
            <a:r>
              <a:rPr lang="ko-KR" altLang="en-US" dirty="0"/>
              <a:t>에는 저희가 </a:t>
            </a:r>
            <a:r>
              <a:rPr lang="ko-KR" altLang="en-US" dirty="0" err="1"/>
              <a:t>구성해놓은</a:t>
            </a:r>
            <a:r>
              <a:rPr lang="ko-KR" altLang="en-US" dirty="0"/>
              <a:t>  모든 기능을 이어주는 메인 화면으로 </a:t>
            </a:r>
            <a:r>
              <a:rPr lang="ko-KR" altLang="en-US" dirty="0" err="1"/>
              <a:t>크롤링</a:t>
            </a:r>
            <a:r>
              <a:rPr lang="ko-KR" altLang="en-US" dirty="0"/>
              <a:t> 시작</a:t>
            </a:r>
            <a:r>
              <a:rPr lang="en-US" altLang="ko-KR" dirty="0"/>
              <a:t>, </a:t>
            </a:r>
            <a:r>
              <a:rPr lang="ko-KR" altLang="en-US" dirty="0" err="1"/>
              <a:t>몽고디비</a:t>
            </a:r>
            <a:r>
              <a:rPr lang="ko-KR" altLang="en-US" dirty="0"/>
              <a:t> 백업</a:t>
            </a:r>
            <a:r>
              <a:rPr lang="en-US" altLang="ko-KR" dirty="0"/>
              <a:t>, </a:t>
            </a:r>
            <a:r>
              <a:rPr lang="ko-KR" altLang="en-US" dirty="0"/>
              <a:t>대시의 대시보드</a:t>
            </a:r>
            <a:r>
              <a:rPr lang="en-US" altLang="ko-KR" dirty="0"/>
              <a:t>, </a:t>
            </a:r>
            <a:r>
              <a:rPr lang="ko-KR" altLang="en-US" dirty="0"/>
              <a:t>미리 </a:t>
            </a:r>
            <a:r>
              <a:rPr lang="ko-KR" altLang="en-US" dirty="0" err="1"/>
              <a:t>형성해놓은</a:t>
            </a:r>
            <a:r>
              <a:rPr lang="ko-KR" altLang="en-US" dirty="0"/>
              <a:t> 템플릿 </a:t>
            </a:r>
            <a:r>
              <a:rPr lang="en-US" altLang="ko-KR" dirty="0"/>
              <a:t>html</a:t>
            </a:r>
            <a:r>
              <a:rPr lang="ko-KR" altLang="en-US" dirty="0"/>
              <a:t>로 부터 시각화 페이지를 호출하여 불러올 수 있는 방식으로 </a:t>
            </a:r>
            <a:r>
              <a:rPr lang="ko-KR" altLang="en-US" dirty="0" err="1"/>
              <a:t>형성되어있습니다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Crawler</a:t>
            </a:r>
            <a:r>
              <a:rPr lang="ko-KR" altLang="en-US" dirty="0"/>
              <a:t>는 저희가 </a:t>
            </a:r>
            <a:r>
              <a:rPr lang="ko-KR" altLang="en-US" dirty="0" err="1"/>
              <a:t>크롤링</a:t>
            </a:r>
            <a:r>
              <a:rPr lang="ko-KR" altLang="en-US" dirty="0"/>
              <a:t> 시작과 대시보드에서 함께 쓰는 </a:t>
            </a:r>
            <a:r>
              <a:rPr lang="ko-KR" altLang="en-US" dirty="0" err="1"/>
              <a:t>공통기능이고</a:t>
            </a:r>
            <a:r>
              <a:rPr lang="ko-KR" altLang="en-US" dirty="0"/>
              <a:t> 대시보드를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ko-KR" altLang="en-US" dirty="0" err="1"/>
              <a:t>크롤러와</a:t>
            </a:r>
            <a:r>
              <a:rPr lang="ko-KR" altLang="en-US" dirty="0"/>
              <a:t> </a:t>
            </a:r>
            <a:r>
              <a:rPr lang="en-US" altLang="ko-KR" dirty="0" err="1"/>
              <a:t>plotly_dash</a:t>
            </a:r>
            <a:r>
              <a:rPr lang="en-US" altLang="ko-KR" dirty="0"/>
              <a:t> </a:t>
            </a:r>
            <a:r>
              <a:rPr lang="ko-KR" altLang="en-US" dirty="0"/>
              <a:t>파일이 함께 구동이 됩니다</a:t>
            </a:r>
            <a:r>
              <a:rPr lang="en-US" altLang="ko-KR" dirty="0"/>
              <a:t>. </a:t>
            </a:r>
            <a:r>
              <a:rPr lang="en-US" altLang="ko-KR" dirty="0" err="1"/>
              <a:t>Plotly_dash</a:t>
            </a:r>
            <a:r>
              <a:rPr lang="ko-KR" altLang="en-US" dirty="0"/>
              <a:t>는 메인 앱인 </a:t>
            </a:r>
            <a:r>
              <a:rPr lang="en-US" altLang="ko-KR" dirty="0"/>
              <a:t>app.py</a:t>
            </a:r>
            <a:r>
              <a:rPr lang="ko-KR" altLang="en-US" dirty="0"/>
              <a:t>의 앱 안의 앱으로 구성할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삼성전자 시각화 등 회사별로 나열된 </a:t>
            </a:r>
            <a:r>
              <a:rPr lang="en-US" altLang="ko-KR" dirty="0"/>
              <a:t>5</a:t>
            </a:r>
            <a:r>
              <a:rPr lang="ko-KR" altLang="en-US" dirty="0"/>
              <a:t>개의 시각화는 템플릿에 들어있는 </a:t>
            </a:r>
            <a:r>
              <a:rPr lang="en-US" altLang="ko-KR" dirty="0"/>
              <a:t>insight001 </a:t>
            </a:r>
            <a:r>
              <a:rPr lang="ko-KR" altLang="en-US" dirty="0"/>
              <a:t>부터 </a:t>
            </a:r>
            <a:r>
              <a:rPr lang="en-US" altLang="ko-KR" dirty="0"/>
              <a:t>005</a:t>
            </a:r>
            <a:r>
              <a:rPr lang="ko-KR" altLang="en-US" dirty="0"/>
              <a:t>까지의 </a:t>
            </a:r>
            <a:r>
              <a:rPr lang="en-US" altLang="ko-KR" dirty="0"/>
              <a:t>html</a:t>
            </a:r>
            <a:r>
              <a:rPr lang="ko-KR" altLang="en-US" dirty="0"/>
              <a:t>로 구성이 되어있어 미리 </a:t>
            </a:r>
            <a:r>
              <a:rPr lang="ko-KR" altLang="en-US" dirty="0" err="1"/>
              <a:t>만들어놓은</a:t>
            </a:r>
            <a:r>
              <a:rPr lang="ko-KR" altLang="en-US" dirty="0"/>
              <a:t> 시각화 대시보드를 </a:t>
            </a:r>
            <a:r>
              <a:rPr lang="ko-KR" altLang="en-US" dirty="0" err="1"/>
              <a:t>호출가능하게</a:t>
            </a:r>
            <a:r>
              <a:rPr lang="ko-KR" altLang="en-US" dirty="0"/>
              <a:t> 연동하였습니다</a:t>
            </a:r>
            <a:r>
              <a:rPr lang="en-US" altLang="ko-KR" dirty="0"/>
              <a:t>. </a:t>
            </a:r>
            <a:r>
              <a:rPr lang="ko-KR" altLang="en-US" dirty="0"/>
              <a:t>마지막으로 </a:t>
            </a:r>
            <a:r>
              <a:rPr lang="ko-KR" altLang="en-US" dirty="0" err="1"/>
              <a:t>몽고디비</a:t>
            </a:r>
            <a:r>
              <a:rPr lang="ko-KR" altLang="en-US" dirty="0"/>
              <a:t> 백업버튼의 경우 </a:t>
            </a:r>
            <a:r>
              <a:rPr lang="en-US" altLang="ko-KR" dirty="0" err="1"/>
              <a:t>db_backu</a:t>
            </a:r>
            <a:r>
              <a:rPr lang="ko-KR" altLang="en-US" dirty="0"/>
              <a:t>의 파일을 호출하여 미리 </a:t>
            </a:r>
            <a:r>
              <a:rPr lang="ko-KR" altLang="en-US" dirty="0" err="1"/>
              <a:t>지정해놓은</a:t>
            </a:r>
            <a:r>
              <a:rPr lang="ko-KR" altLang="en-US" dirty="0"/>
              <a:t> 파일 내 백업 폴더로 </a:t>
            </a:r>
            <a:r>
              <a:rPr lang="ko-KR" altLang="en-US" dirty="0" err="1"/>
              <a:t>디비백업본이</a:t>
            </a:r>
            <a:r>
              <a:rPr lang="ko-KR" altLang="en-US" dirty="0"/>
              <a:t> 저장되게 연동하였습니다</a:t>
            </a:r>
            <a:r>
              <a:rPr lang="en-US" altLang="ko-KR" dirty="0"/>
              <a:t>. </a:t>
            </a:r>
            <a:r>
              <a:rPr lang="ko-KR" altLang="en-US" dirty="0" err="1"/>
              <a:t>크롤링</a:t>
            </a:r>
            <a:r>
              <a:rPr lang="ko-KR" altLang="en-US" dirty="0"/>
              <a:t> 시작과 </a:t>
            </a:r>
            <a:r>
              <a:rPr lang="ko-KR" altLang="en-US" dirty="0" err="1"/>
              <a:t>몽고디비백업</a:t>
            </a:r>
            <a:r>
              <a:rPr lang="ko-KR" altLang="en-US" dirty="0"/>
              <a:t> 버튼은 구동완료 후 완료페이지인 </a:t>
            </a:r>
            <a:r>
              <a:rPr lang="en-US" altLang="ko-KR" dirty="0"/>
              <a:t>done.html</a:t>
            </a:r>
            <a:r>
              <a:rPr lang="ko-KR" altLang="en-US" dirty="0"/>
              <a:t>을 요청하여 해당 로딩이 어디서 </a:t>
            </a:r>
            <a:r>
              <a:rPr lang="ko-KR" altLang="en-US" dirty="0" err="1"/>
              <a:t>요청된것인지</a:t>
            </a:r>
            <a:r>
              <a:rPr lang="ko-KR" altLang="en-US" dirty="0"/>
              <a:t> 파라미터를 넘겨 쓸 수 있는 </a:t>
            </a:r>
            <a:r>
              <a:rPr lang="en-US" altLang="ko-KR" dirty="0"/>
              <a:t>flask jinja</a:t>
            </a:r>
            <a:r>
              <a:rPr lang="ko-KR" altLang="en-US" dirty="0"/>
              <a:t> 문법을 사용하여 공통 </a:t>
            </a:r>
            <a:r>
              <a:rPr lang="en-US" altLang="ko-KR" dirty="0"/>
              <a:t>html</a:t>
            </a:r>
            <a:r>
              <a:rPr lang="ko-KR" altLang="en-US" dirty="0"/>
              <a:t>로 구현할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32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프로세싱 설명에 앞서 이해를 돕기 위해 핵심 코드 설명을 먼저 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Flask</a:t>
            </a:r>
            <a:r>
              <a:rPr lang="ko-KR" altLang="en-US" dirty="0"/>
              <a:t>으로 구현된 앱은 아까 보셨던 것과 같이 </a:t>
            </a:r>
            <a:r>
              <a:rPr lang="en-US" altLang="ko-KR" dirty="0"/>
              <a:t>Main app</a:t>
            </a:r>
            <a:r>
              <a:rPr lang="ko-KR" altLang="en-US" dirty="0"/>
              <a:t>으로 구성이 되어있고 앱 안에 앱으로 구성할 수 있는 </a:t>
            </a:r>
            <a:r>
              <a:rPr lang="en-US" altLang="ko-KR" dirty="0"/>
              <a:t>Dash</a:t>
            </a:r>
            <a:r>
              <a:rPr lang="ko-KR" altLang="en-US" dirty="0"/>
              <a:t>앱을 구성하였습니다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Flask</a:t>
            </a:r>
            <a:r>
              <a:rPr lang="ko-KR" altLang="en-US" dirty="0"/>
              <a:t>앱은 외부 접속이 가능하게 </a:t>
            </a:r>
            <a:r>
              <a:rPr lang="en-US" altLang="ko-KR" dirty="0"/>
              <a:t>0.0.0.0</a:t>
            </a:r>
            <a:r>
              <a:rPr lang="ko-KR" altLang="en-US" dirty="0"/>
              <a:t> 호스트와 기본 포트인 </a:t>
            </a:r>
            <a:r>
              <a:rPr lang="en-US" altLang="ko-KR" dirty="0"/>
              <a:t>5000</a:t>
            </a:r>
            <a:r>
              <a:rPr lang="ko-KR" altLang="en-US" dirty="0"/>
              <a:t>으로 할당하였고 디버깅이 가능하게 지정해주었습니다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대시는 오른쪽과 같이 </a:t>
            </a:r>
            <a:r>
              <a:rPr lang="en-US" altLang="ko-KR" dirty="0"/>
              <a:t>redirect </a:t>
            </a:r>
            <a:r>
              <a:rPr lang="ko-KR" altLang="en-US" dirty="0"/>
              <a:t>함수인 </a:t>
            </a:r>
            <a:r>
              <a:rPr lang="en-US" altLang="ko-KR" dirty="0" err="1"/>
              <a:t>url_for</a:t>
            </a:r>
            <a:r>
              <a:rPr lang="ko-KR" altLang="en-US" dirty="0"/>
              <a:t>를 사용하여 </a:t>
            </a:r>
            <a:r>
              <a:rPr lang="ko-KR" altLang="en-US" dirty="0" err="1"/>
              <a:t>대시앱에서</a:t>
            </a:r>
            <a:r>
              <a:rPr lang="ko-KR" altLang="en-US" dirty="0"/>
              <a:t> 지정해준 슬래시 대시를 할당하여 호출이 가능하게 표현하였습니다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공통으로 쓰이는 </a:t>
            </a:r>
            <a:r>
              <a:rPr lang="en-US" altLang="ko-KR" dirty="0"/>
              <a:t>done.html</a:t>
            </a:r>
            <a:r>
              <a:rPr lang="ko-KR" altLang="en-US" dirty="0"/>
              <a:t>을 </a:t>
            </a:r>
            <a:r>
              <a:rPr lang="ko-KR" altLang="en-US" dirty="0" err="1"/>
              <a:t>크롤링과</a:t>
            </a:r>
            <a:r>
              <a:rPr lang="ko-KR" altLang="en-US" dirty="0"/>
              <a:t> </a:t>
            </a:r>
            <a:r>
              <a:rPr lang="ko-KR" altLang="en-US" dirty="0" err="1"/>
              <a:t>디비백업</a:t>
            </a:r>
            <a:r>
              <a:rPr lang="ko-KR" altLang="en-US" dirty="0"/>
              <a:t> 완료 후 쓸 수 있도록 </a:t>
            </a:r>
            <a:r>
              <a:rPr lang="en-US" altLang="ko-KR" dirty="0"/>
              <a:t>jinja </a:t>
            </a:r>
            <a:r>
              <a:rPr lang="ko-KR" altLang="en-US" dirty="0"/>
              <a:t>문법을 사용하여 </a:t>
            </a:r>
            <a:r>
              <a:rPr lang="ko-KR" altLang="en-US" dirty="0" err="1"/>
              <a:t>크롤링완료시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몽고디비</a:t>
            </a:r>
            <a:r>
              <a:rPr lang="ko-KR" altLang="en-US" dirty="0"/>
              <a:t> 백업완료시 </a:t>
            </a:r>
            <a:r>
              <a:rPr lang="ko-KR" altLang="en-US" dirty="0" err="1"/>
              <a:t>몽고디비</a:t>
            </a:r>
            <a:r>
              <a:rPr lang="ko-KR" altLang="en-US" dirty="0"/>
              <a:t> 백업완료라는 파라미터를 함께 넘겨주어 완료 타이틀 값이 바뀌도록 유동적으로 처리하였습니다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000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프로세싱입니다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6C303-3635-4DFA-B1FC-0CAEBA281EB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091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1DE38-166B-4F35-990B-F74BD71B6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AE52DC-394B-449F-96BD-F0F5474D3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E010FA-877F-4132-8359-ABC27CA41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09CD-10ED-4377-8DA7-35EADABEF6D8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873A87-11C3-4ED9-B4FA-DE9D15F9F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A12857-3BCB-482A-A608-7473409D3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6FD2-A489-43EE-9611-AFC35BD7F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08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7D4D6-88B8-423B-BDB8-33E45810C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53F0B-2910-405D-9701-1E5E3249A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F91518-C4F8-4C4E-A038-9BBA36C89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09CD-10ED-4377-8DA7-35EADABEF6D8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AE33CF-F261-45E9-9193-108F70D1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B3B06-67C1-432C-9CB2-C08AA2791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6FD2-A489-43EE-9611-AFC35BD7F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92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7F5EC9-97DD-4656-97B6-DAB9C0F89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7F6817-D695-403F-8A37-F0B8F025E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94C060-276A-47A3-B0BB-F5ECD33CB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09CD-10ED-4377-8DA7-35EADABEF6D8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05B9AC-1F33-4113-8A4A-9D3F7407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39DAB-BC57-4854-81FA-A3C73B31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6FD2-A489-43EE-9611-AFC35BD7F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18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EA6D1-09C0-4F0C-B9D5-997576A8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BDDA76-BEE0-4FE8-A6C6-BC8513C7C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44838-393D-4D2F-B329-36B55D81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09CD-10ED-4377-8DA7-35EADABEF6D8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07EBF-11DB-449B-8D85-0336E5D0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1F9E8-C5A0-4921-A57B-FBAB0F6F3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6FD2-A489-43EE-9611-AFC35BD7F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72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52584-DB06-4123-91C2-D6AAE699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12AC52-31FC-412B-BB12-AC60DF40F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CCF6E-AE41-44E0-A61C-001CFF910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09CD-10ED-4377-8DA7-35EADABEF6D8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57F96-1D9D-4C06-90FE-AAA02226B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AB10A1-E6BF-4404-8840-9B75AF95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6FD2-A489-43EE-9611-AFC35BD7F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08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ED4E4-22E7-4FB9-A70E-132BD950C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8A975A-370A-4BB6-8FED-E967D471E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5C048C-152D-4A74-8208-6AA0FB54A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E892F9-5F49-4449-B3E3-E366DD1CC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09CD-10ED-4377-8DA7-35EADABEF6D8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634905-6F36-452B-97F7-3A3C4F6C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99A743-B79E-40E2-AEBE-C5C38CF9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6FD2-A489-43EE-9611-AFC35BD7F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452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838CB-2352-46E8-B539-F2559F498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F18CD-D169-4226-901B-5475650AC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61BBDC-E676-48FD-8510-A8AE09F05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ED20C2-7C3A-4983-9E91-204552F877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542388-C261-470E-BA1F-2604F8D8B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C3E117-EC9F-4D22-A722-F1D9C0590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09CD-10ED-4377-8DA7-35EADABEF6D8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604BD6-4B76-48BA-8E63-C02A13D96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E63BC5-E632-47E0-BAED-E7D327EAB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6FD2-A489-43EE-9611-AFC35BD7F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963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74EA1-3D87-4C83-817F-C4253E976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0E3688-239A-4E03-BC75-3DB668AB6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09CD-10ED-4377-8DA7-35EADABEF6D8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10ECDB-1DAC-42DF-9D1A-0D8436848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22BD36-3A8C-479B-938D-C4F4D8B7B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6FD2-A489-43EE-9611-AFC35BD7F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81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305E97-FD4C-455F-869E-2C14D139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09CD-10ED-4377-8DA7-35EADABEF6D8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27F63C-1234-4FB1-B75C-62D52203B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DB3BAF-6F0E-41F3-8E3F-11BB42A28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6FD2-A489-43EE-9611-AFC35BD7F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983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ED3B3-A94A-440C-9DF0-8E1330B0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B7745A-FB1F-43C2-A166-A7CAAD922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6C1A85-9362-43E7-9F2D-15A9149AB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F38D2F-4503-4831-9F1B-2E2EE87F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09CD-10ED-4377-8DA7-35EADABEF6D8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BB0A29-8107-4F6D-8A4D-1D857DA26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10952D-1358-4861-B6DB-20400D9EB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6FD2-A489-43EE-9611-AFC35BD7F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23BE4-EE37-4048-85A5-CC49D10E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F3685D-A8C1-4CBE-837D-4B26D1D367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69EC91-D3E7-4B57-B189-BBCDDAF64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B9DF41-6F39-4367-8E9A-14D7D3BBA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09CD-10ED-4377-8DA7-35EADABEF6D8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A53D1A-08D7-40AA-B926-789CA826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0C3119-86BB-4FBB-A14B-E55EB313C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6FD2-A489-43EE-9611-AFC35BD7F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46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9A26E3-8295-481C-96F9-5F9F775A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ABC0F-4C6C-4AFD-9952-3FAE353CA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C5208-52C3-44B9-8851-DD3BB93958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F09CD-10ED-4377-8DA7-35EADABEF6D8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7C9BBE-BCB7-4802-8758-ABB45037F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D4447A-D698-455C-A27B-5E0680BF2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A6FD2-A489-43EE-9611-AFC35BD7F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02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2.jpe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포브스 - 중앙시사매거진">
            <a:extLst>
              <a:ext uri="{FF2B5EF4-FFF2-40B4-BE49-F238E27FC236}">
                <a16:creationId xmlns:a16="http://schemas.microsoft.com/office/drawing/2014/main" id="{9A820980-89EA-479F-92F7-33D83BAED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082" y="0"/>
            <a:ext cx="122370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3A7A238-47D2-4BF2-B93B-EE4EC5BCC794}"/>
              </a:ext>
            </a:extLst>
          </p:cNvPr>
          <p:cNvSpPr/>
          <p:nvPr/>
        </p:nvSpPr>
        <p:spPr>
          <a:xfrm>
            <a:off x="-45082" y="0"/>
            <a:ext cx="12237082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36AA69-8C26-487A-9445-3E8E6F809B94}"/>
              </a:ext>
            </a:extLst>
          </p:cNvPr>
          <p:cNvSpPr txBox="1"/>
          <p:nvPr/>
        </p:nvSpPr>
        <p:spPr>
          <a:xfrm>
            <a:off x="2505815" y="2299752"/>
            <a:ext cx="71352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해결을 위한</a:t>
            </a:r>
            <a:endParaRPr lang="en-US" altLang="ko-KR" sz="54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54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활용 프로젝트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411483-2A51-4B10-A92B-A2AEC77C4422}"/>
              </a:ext>
            </a:extLst>
          </p:cNvPr>
          <p:cNvSpPr txBox="1"/>
          <p:nvPr/>
        </p:nvSpPr>
        <p:spPr>
          <a:xfrm>
            <a:off x="9219976" y="5548159"/>
            <a:ext cx="2334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300" dirty="0">
                <a:solidFill>
                  <a:schemeClr val="bg1"/>
                </a:solidFill>
              </a:rPr>
              <a:t>3</a:t>
            </a:r>
            <a:r>
              <a:rPr lang="ko-KR" altLang="en-US" sz="2800" b="1" spc="-300" dirty="0">
                <a:solidFill>
                  <a:schemeClr val="bg1"/>
                </a:solidFill>
              </a:rPr>
              <a:t>조</a:t>
            </a:r>
            <a:r>
              <a:rPr lang="en-US" altLang="ko-KR" sz="2800" b="1" spc="-300" dirty="0">
                <a:solidFill>
                  <a:schemeClr val="bg1"/>
                </a:solidFill>
              </a:rPr>
              <a:t>. . </a:t>
            </a:r>
            <a:r>
              <a:rPr lang="ko-KR" altLang="en-US" sz="2800" b="1" spc="-300" dirty="0">
                <a:solidFill>
                  <a:schemeClr val="bg1"/>
                </a:solidFill>
              </a:rPr>
              <a:t>이거 해조</a:t>
            </a:r>
          </a:p>
        </p:txBody>
      </p:sp>
    </p:spTree>
    <p:extLst>
      <p:ext uri="{BB962C8B-B14F-4D97-AF65-F5344CB8AC3E}">
        <p14:creationId xmlns:p14="http://schemas.microsoft.com/office/powerpoint/2010/main" val="1007615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2018년 데이터 분석 트렌드를 읽는 '6가지 키워드' - CIO Korea">
            <a:extLst>
              <a:ext uri="{FF2B5EF4-FFF2-40B4-BE49-F238E27FC236}">
                <a16:creationId xmlns:a16="http://schemas.microsoft.com/office/drawing/2014/main" id="{E8F3FA8A-DDD2-411B-BBAA-7340B1FB0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FE7069C-A3F1-4535-ACAE-3BC01DB32299}"/>
              </a:ext>
            </a:extLst>
          </p:cNvPr>
          <p:cNvSpPr/>
          <p:nvPr/>
        </p:nvSpPr>
        <p:spPr>
          <a:xfrm>
            <a:off x="-45082" y="-25748"/>
            <a:ext cx="12237082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982923-2B58-460C-84E5-9CCE113D45A9}"/>
              </a:ext>
            </a:extLst>
          </p:cNvPr>
          <p:cNvSpPr txBox="1"/>
          <p:nvPr/>
        </p:nvSpPr>
        <p:spPr>
          <a:xfrm>
            <a:off x="184783" y="31767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수행 도구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EDBA06B-C1B6-48DA-89D2-BC8049E057A0}"/>
              </a:ext>
            </a:extLst>
          </p:cNvPr>
          <p:cNvCxnSpPr>
            <a:cxnSpLocks/>
          </p:cNvCxnSpPr>
          <p:nvPr/>
        </p:nvCxnSpPr>
        <p:spPr>
          <a:xfrm>
            <a:off x="184783" y="864779"/>
            <a:ext cx="17475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아마존웹서비스(AWS), 이더리움 블록체인 지원 - CoinDesk Korea 신뢰 그 이상의 가치">
            <a:extLst>
              <a:ext uri="{FF2B5EF4-FFF2-40B4-BE49-F238E27FC236}">
                <a16:creationId xmlns:a16="http://schemas.microsoft.com/office/drawing/2014/main" id="{595D338E-F7BC-460A-8836-B1CABED8F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1363555"/>
            <a:ext cx="2987242" cy="206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파이썬(Python) 기초 문법 1">
            <a:extLst>
              <a:ext uri="{FF2B5EF4-FFF2-40B4-BE49-F238E27FC236}">
                <a16:creationId xmlns:a16="http://schemas.microsoft.com/office/drawing/2014/main" id="{5E28BDBA-6AE0-4101-A9E2-69A9B1973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059" y="1363555"/>
            <a:ext cx="3291840" cy="206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몽고 DB ] MongoDB 조회 - LIKE 검색">
            <a:extLst>
              <a:ext uri="{FF2B5EF4-FFF2-40B4-BE49-F238E27FC236}">
                <a16:creationId xmlns:a16="http://schemas.microsoft.com/office/drawing/2014/main" id="{6921ACD1-19D7-4C19-A6F7-B2AF4ADE7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981" y="1363555"/>
            <a:ext cx="2987242" cy="206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lask 디버깅 02 - Circular Import">
            <a:extLst>
              <a:ext uri="{FF2B5EF4-FFF2-40B4-BE49-F238E27FC236}">
                <a16:creationId xmlns:a16="http://schemas.microsoft.com/office/drawing/2014/main" id="{F8943FA7-8B7C-4DDA-9254-12FD50B0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3868629"/>
            <a:ext cx="2987242" cy="212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플로틀리(Plotly) - 파이썬 데이터 시각화 - 정우일 블로그">
            <a:extLst>
              <a:ext uri="{FF2B5EF4-FFF2-40B4-BE49-F238E27FC236}">
                <a16:creationId xmlns:a16="http://schemas.microsoft.com/office/drawing/2014/main" id="{D7127C20-3003-4FBF-85F8-E035B0DCD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058" y="3868629"/>
            <a:ext cx="3291839" cy="212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ython Dash를 활용한 Web App 구현 및 시계열 데이터 Visualization (Sample code)">
            <a:extLst>
              <a:ext uri="{FF2B5EF4-FFF2-40B4-BE49-F238E27FC236}">
                <a16:creationId xmlns:a16="http://schemas.microsoft.com/office/drawing/2014/main" id="{E46D7D7E-7097-4991-9857-A58518E97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978" y="3866134"/>
            <a:ext cx="2987242" cy="212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424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주식으로 돈 벌려면 알아야 할 '이것'">
            <a:extLst>
              <a:ext uri="{FF2B5EF4-FFF2-40B4-BE49-F238E27FC236}">
                <a16:creationId xmlns:a16="http://schemas.microsoft.com/office/drawing/2014/main" id="{912E96DD-9331-430D-938B-97191AF48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732E4B-5C18-4800-B1A5-326A86D7C4E9}"/>
              </a:ext>
            </a:extLst>
          </p:cNvPr>
          <p:cNvSpPr/>
          <p:nvPr/>
        </p:nvSpPr>
        <p:spPr>
          <a:xfrm>
            <a:off x="-45082" y="-25748"/>
            <a:ext cx="12237082" cy="6883748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6D090-ACC4-403F-B5E5-AD1345D7C3D9}"/>
              </a:ext>
            </a:extLst>
          </p:cNvPr>
          <p:cNvSpPr txBox="1"/>
          <p:nvPr/>
        </p:nvSpPr>
        <p:spPr>
          <a:xfrm>
            <a:off x="184783" y="317676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 수집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FA068C-A2A7-498D-B888-704AE863B15D}"/>
              </a:ext>
            </a:extLst>
          </p:cNvPr>
          <p:cNvCxnSpPr>
            <a:cxnSpLocks/>
          </p:cNvCxnSpPr>
          <p:nvPr/>
        </p:nvCxnSpPr>
        <p:spPr>
          <a:xfrm>
            <a:off x="184783" y="864779"/>
            <a:ext cx="21066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2" name="Picture 8" descr="한국거래소, 5대 핵심전략 및 20개 추진과제 발표">
            <a:extLst>
              <a:ext uri="{FF2B5EF4-FFF2-40B4-BE49-F238E27FC236}">
                <a16:creationId xmlns:a16="http://schemas.microsoft.com/office/drawing/2014/main" id="{085E66B3-B707-4038-A1C6-59439ADEE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01" y="3861149"/>
            <a:ext cx="32099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네이버(NAVER) 포털사이트 바로가기 - 윤시즈">
            <a:extLst>
              <a:ext uri="{FF2B5EF4-FFF2-40B4-BE49-F238E27FC236}">
                <a16:creationId xmlns:a16="http://schemas.microsoft.com/office/drawing/2014/main" id="{E2CF19A7-B1A4-49A5-8CB8-8857DAAED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2" b="14401"/>
          <a:stretch/>
        </p:blipFill>
        <p:spPr bwMode="auto">
          <a:xfrm>
            <a:off x="918801" y="1794782"/>
            <a:ext cx="32099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DF65FB-9577-4CE5-802F-439B28CF97A9}"/>
              </a:ext>
            </a:extLst>
          </p:cNvPr>
          <p:cNvSpPr txBox="1"/>
          <p:nvPr/>
        </p:nvSpPr>
        <p:spPr>
          <a:xfrm>
            <a:off x="4308186" y="2259631"/>
            <a:ext cx="6268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</a:rPr>
              <a:t>&lt;</a:t>
            </a:r>
            <a:r>
              <a:rPr lang="ko-KR" altLang="en-US" sz="3200" b="1" spc="-150" dirty="0">
                <a:solidFill>
                  <a:schemeClr val="bg1"/>
                </a:solidFill>
              </a:rPr>
              <a:t>네이버</a:t>
            </a:r>
            <a:r>
              <a:rPr lang="en-US" altLang="ko-KR" sz="3200" b="1" spc="-150" dirty="0">
                <a:solidFill>
                  <a:schemeClr val="bg1"/>
                </a:solidFill>
              </a:rPr>
              <a:t>&gt; : </a:t>
            </a:r>
            <a:r>
              <a:rPr lang="ko-KR" altLang="en-US" sz="3200" b="1" spc="-150" dirty="0">
                <a:solidFill>
                  <a:schemeClr val="bg1"/>
                </a:solidFill>
              </a:rPr>
              <a:t>종목 코드 및 일별 시세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7EC703-D9C5-4102-8E2C-0B17FC5EECA7}"/>
              </a:ext>
            </a:extLst>
          </p:cNvPr>
          <p:cNvSpPr txBox="1"/>
          <p:nvPr/>
        </p:nvSpPr>
        <p:spPr>
          <a:xfrm>
            <a:off x="4308186" y="4325998"/>
            <a:ext cx="6534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</a:rPr>
              <a:t>&lt;</a:t>
            </a:r>
            <a:r>
              <a:rPr lang="ko-KR" altLang="en-US" sz="3200" b="1" spc="-150" dirty="0">
                <a:solidFill>
                  <a:schemeClr val="bg1"/>
                </a:solidFill>
              </a:rPr>
              <a:t>한국거래소</a:t>
            </a:r>
            <a:r>
              <a:rPr lang="en-US" altLang="ko-KR" sz="3200" b="1" spc="-150" dirty="0">
                <a:solidFill>
                  <a:schemeClr val="bg1"/>
                </a:solidFill>
              </a:rPr>
              <a:t>&gt; : </a:t>
            </a:r>
            <a:r>
              <a:rPr lang="ko-KR" altLang="en-US" sz="3200" b="1" spc="-150" dirty="0">
                <a:solidFill>
                  <a:schemeClr val="bg1"/>
                </a:solidFill>
              </a:rPr>
              <a:t>회사명 및 종목 코드</a:t>
            </a:r>
          </a:p>
        </p:txBody>
      </p:sp>
    </p:spTree>
    <p:extLst>
      <p:ext uri="{BB962C8B-B14F-4D97-AF65-F5344CB8AC3E}">
        <p14:creationId xmlns:p14="http://schemas.microsoft.com/office/powerpoint/2010/main" val="3837075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주식으로 돈 벌려면 알아야 할 '이것'">
            <a:extLst>
              <a:ext uri="{FF2B5EF4-FFF2-40B4-BE49-F238E27FC236}">
                <a16:creationId xmlns:a16="http://schemas.microsoft.com/office/drawing/2014/main" id="{912E96DD-9331-430D-938B-97191AF48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732E4B-5C18-4800-B1A5-326A86D7C4E9}"/>
              </a:ext>
            </a:extLst>
          </p:cNvPr>
          <p:cNvSpPr/>
          <p:nvPr/>
        </p:nvSpPr>
        <p:spPr>
          <a:xfrm>
            <a:off x="-45082" y="-25748"/>
            <a:ext cx="12237082" cy="6883748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6D090-ACC4-403F-B5E5-AD1345D7C3D9}"/>
              </a:ext>
            </a:extLst>
          </p:cNvPr>
          <p:cNvSpPr txBox="1"/>
          <p:nvPr/>
        </p:nvSpPr>
        <p:spPr>
          <a:xfrm>
            <a:off x="184783" y="317676"/>
            <a:ext cx="40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MongoDB </a:t>
            </a:r>
            <a:r>
              <a:rPr lang="ko-KR" altLang="en-US" sz="2800" b="1" dirty="0">
                <a:solidFill>
                  <a:schemeClr val="bg1"/>
                </a:solidFill>
              </a:rPr>
              <a:t>설치 및 연결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FA068C-A2A7-498D-B888-704AE863B15D}"/>
              </a:ext>
            </a:extLst>
          </p:cNvPr>
          <p:cNvCxnSpPr>
            <a:cxnSpLocks/>
          </p:cNvCxnSpPr>
          <p:nvPr/>
        </p:nvCxnSpPr>
        <p:spPr>
          <a:xfrm>
            <a:off x="184783" y="864779"/>
            <a:ext cx="39766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DF65FB-9577-4CE5-802F-439B28CF97A9}"/>
              </a:ext>
            </a:extLst>
          </p:cNvPr>
          <p:cNvSpPr txBox="1"/>
          <p:nvPr/>
        </p:nvSpPr>
        <p:spPr>
          <a:xfrm>
            <a:off x="37571" y="4921586"/>
            <a:ext cx="66111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solidFill>
                  <a:schemeClr val="bg1"/>
                </a:solidFill>
              </a:rPr>
              <a:t>AWS EC2 Ubuntu </a:t>
            </a:r>
            <a:r>
              <a:rPr lang="ko-KR" altLang="en-US" sz="2800" b="1" spc="-150" dirty="0">
                <a:solidFill>
                  <a:schemeClr val="bg1"/>
                </a:solidFill>
              </a:rPr>
              <a:t>서버에 </a:t>
            </a:r>
            <a:r>
              <a:rPr lang="en-US" altLang="ko-KR" sz="2800" b="1" spc="-150" dirty="0">
                <a:solidFill>
                  <a:schemeClr val="bg1"/>
                </a:solidFill>
              </a:rPr>
              <a:t>MongoDB </a:t>
            </a:r>
            <a:r>
              <a:rPr lang="ko-KR" altLang="en-US" sz="2800" b="1" spc="-150" dirty="0">
                <a:solidFill>
                  <a:schemeClr val="bg1"/>
                </a:solidFill>
              </a:rPr>
              <a:t>설치 </a:t>
            </a:r>
            <a:endParaRPr lang="en-US" altLang="ko-KR" sz="2800" b="1" spc="-150" dirty="0">
              <a:solidFill>
                <a:schemeClr val="bg1"/>
              </a:solidFill>
            </a:endParaRPr>
          </a:p>
          <a:p>
            <a:r>
              <a:rPr lang="en-US" altLang="ko-KR" sz="2800" b="1" spc="-150" dirty="0">
                <a:solidFill>
                  <a:schemeClr val="bg1"/>
                </a:solidFill>
              </a:rPr>
              <a:t>MongoDB compass</a:t>
            </a:r>
            <a:r>
              <a:rPr lang="ko-KR" altLang="en-US" sz="2800" b="1" spc="-150" dirty="0">
                <a:solidFill>
                  <a:schemeClr val="bg1"/>
                </a:solidFill>
              </a:rPr>
              <a:t>를 통해 연결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4DD078-4D1C-4ADC-8B8C-D6E93419C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8" t="9676" r="51855" b="42660"/>
          <a:stretch/>
        </p:blipFill>
        <p:spPr>
          <a:xfrm>
            <a:off x="527091" y="1234161"/>
            <a:ext cx="5227580" cy="32686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49EE25-6931-416B-8047-30A767F9AB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24" t="6803" r="28368" b="17996"/>
          <a:stretch/>
        </p:blipFill>
        <p:spPr>
          <a:xfrm>
            <a:off x="6704158" y="317676"/>
            <a:ext cx="4593836" cy="26807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9F8F81-7B39-4C76-8008-6BAE71EDCF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24" t="6939" r="28826" b="17996"/>
          <a:stretch/>
        </p:blipFill>
        <p:spPr>
          <a:xfrm>
            <a:off x="6648676" y="3403252"/>
            <a:ext cx="4649318" cy="29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00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주식으로 돈 벌려면 알아야 할 '이것'">
            <a:extLst>
              <a:ext uri="{FF2B5EF4-FFF2-40B4-BE49-F238E27FC236}">
                <a16:creationId xmlns:a16="http://schemas.microsoft.com/office/drawing/2014/main" id="{912E96DD-9331-430D-938B-97191AF48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732E4B-5C18-4800-B1A5-326A86D7C4E9}"/>
              </a:ext>
            </a:extLst>
          </p:cNvPr>
          <p:cNvSpPr/>
          <p:nvPr/>
        </p:nvSpPr>
        <p:spPr>
          <a:xfrm>
            <a:off x="-45082" y="-25748"/>
            <a:ext cx="12237082" cy="6883748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6D090-ACC4-403F-B5E5-AD1345D7C3D9}"/>
              </a:ext>
            </a:extLst>
          </p:cNvPr>
          <p:cNvSpPr txBox="1"/>
          <p:nvPr/>
        </p:nvSpPr>
        <p:spPr>
          <a:xfrm>
            <a:off x="184783" y="205574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웹 </a:t>
            </a:r>
            <a:r>
              <a:rPr lang="ko-KR" altLang="en-US" sz="3600" b="1" dirty="0" err="1">
                <a:solidFill>
                  <a:schemeClr val="bg1"/>
                </a:solidFill>
              </a:rPr>
              <a:t>크롤링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FA068C-A2A7-498D-B888-704AE863B15D}"/>
              </a:ext>
            </a:extLst>
          </p:cNvPr>
          <p:cNvCxnSpPr>
            <a:cxnSpLocks/>
          </p:cNvCxnSpPr>
          <p:nvPr/>
        </p:nvCxnSpPr>
        <p:spPr>
          <a:xfrm>
            <a:off x="184783" y="864779"/>
            <a:ext cx="39766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DF65FB-9577-4CE5-802F-439B28CF97A9}"/>
              </a:ext>
            </a:extLst>
          </p:cNvPr>
          <p:cNvSpPr txBox="1"/>
          <p:nvPr/>
        </p:nvSpPr>
        <p:spPr>
          <a:xfrm>
            <a:off x="4458461" y="1057479"/>
            <a:ext cx="74038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chemeClr val="bg1"/>
                </a:solidFill>
              </a:rPr>
              <a:t>1. </a:t>
            </a:r>
            <a:r>
              <a:rPr lang="ko-KR" altLang="en-US" sz="2800" b="1" spc="-150" dirty="0">
                <a:solidFill>
                  <a:schemeClr val="bg1"/>
                </a:solidFill>
              </a:rPr>
              <a:t>한국 거래소로부터 회사명과 종목 코드를 </a:t>
            </a:r>
            <a:endParaRPr lang="en-US" altLang="ko-KR" sz="2800" b="1" spc="-150" dirty="0">
              <a:solidFill>
                <a:schemeClr val="bg1"/>
              </a:solidFill>
            </a:endParaRPr>
          </a:p>
          <a:p>
            <a:r>
              <a:rPr lang="ko-KR" altLang="en-US" sz="2800" b="1" spc="-150" dirty="0">
                <a:solidFill>
                  <a:schemeClr val="bg1"/>
                </a:solidFill>
              </a:rPr>
              <a:t>크롤링하여 엑셀 파일로 다운로드 </a:t>
            </a:r>
            <a:endParaRPr lang="en-US" altLang="ko-KR" sz="2800" b="1" spc="-150" dirty="0">
              <a:solidFill>
                <a:schemeClr val="bg1"/>
              </a:solidFill>
            </a:endParaRPr>
          </a:p>
          <a:p>
            <a:endParaRPr lang="en-US" altLang="ko-KR" sz="2800" b="1" spc="-150" dirty="0">
              <a:solidFill>
                <a:schemeClr val="bg1"/>
              </a:solidFill>
            </a:endParaRPr>
          </a:p>
          <a:p>
            <a:endParaRPr lang="en-US" altLang="ko-KR" sz="2800" b="1" spc="-150" dirty="0">
              <a:solidFill>
                <a:schemeClr val="bg1"/>
              </a:solidFill>
            </a:endParaRPr>
          </a:p>
          <a:p>
            <a:endParaRPr lang="en-US" altLang="ko-KR" sz="2800" b="1" spc="-150" dirty="0">
              <a:solidFill>
                <a:schemeClr val="bg1"/>
              </a:solidFill>
            </a:endParaRPr>
          </a:p>
          <a:p>
            <a:endParaRPr lang="en-US" altLang="ko-KR" sz="2800" b="1" spc="-150" dirty="0">
              <a:solidFill>
                <a:schemeClr val="bg1"/>
              </a:solidFill>
            </a:endParaRPr>
          </a:p>
          <a:p>
            <a:endParaRPr lang="en-US" altLang="ko-KR" sz="2800" b="1" spc="-150" dirty="0">
              <a:solidFill>
                <a:schemeClr val="bg1"/>
              </a:solidFill>
            </a:endParaRPr>
          </a:p>
          <a:p>
            <a:r>
              <a:rPr lang="en-US" altLang="ko-KR" sz="2800" b="1" spc="-150" dirty="0">
                <a:solidFill>
                  <a:schemeClr val="bg1"/>
                </a:solidFill>
              </a:rPr>
              <a:t>2. </a:t>
            </a:r>
            <a:r>
              <a:rPr lang="ko-KR" altLang="en-US" sz="2800" b="1" spc="-150" dirty="0">
                <a:solidFill>
                  <a:schemeClr val="bg1"/>
                </a:solidFill>
              </a:rPr>
              <a:t>네이버 금융으로부터 종목코드와 일별 시세를</a:t>
            </a:r>
            <a:endParaRPr lang="en-US" altLang="ko-KR" sz="2800" b="1" spc="-150" dirty="0">
              <a:solidFill>
                <a:schemeClr val="bg1"/>
              </a:solidFill>
            </a:endParaRPr>
          </a:p>
          <a:p>
            <a:r>
              <a:rPr lang="ko-KR" altLang="en-US" sz="2800" b="1" spc="-150" dirty="0">
                <a:solidFill>
                  <a:schemeClr val="bg1"/>
                </a:solidFill>
              </a:rPr>
              <a:t>크롤링하여 </a:t>
            </a:r>
            <a:r>
              <a:rPr lang="en-US" altLang="ko-KR" sz="2800" b="1" spc="-150" dirty="0">
                <a:solidFill>
                  <a:schemeClr val="bg1"/>
                </a:solidFill>
              </a:rPr>
              <a:t>MongoDB</a:t>
            </a:r>
            <a:r>
              <a:rPr lang="ko-KR" altLang="en-US" sz="2800" b="1" spc="-150" dirty="0">
                <a:solidFill>
                  <a:schemeClr val="bg1"/>
                </a:solidFill>
              </a:rPr>
              <a:t>에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6125C7-50DB-4633-870A-067F74C2E7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95" t="16463" r="2730" b="38640"/>
          <a:stretch/>
        </p:blipFill>
        <p:spPr>
          <a:xfrm>
            <a:off x="248803" y="1057479"/>
            <a:ext cx="4164577" cy="24026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4E2FDE-E768-441C-B461-013A1074A0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50" t="5442" r="6938" b="10067"/>
          <a:stretch/>
        </p:blipFill>
        <p:spPr>
          <a:xfrm>
            <a:off x="248802" y="3863227"/>
            <a:ext cx="4164577" cy="25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05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주식으로 돈 벌려면 알아야 할 '이것'">
            <a:extLst>
              <a:ext uri="{FF2B5EF4-FFF2-40B4-BE49-F238E27FC236}">
                <a16:creationId xmlns:a16="http://schemas.microsoft.com/office/drawing/2014/main" id="{912E96DD-9331-430D-938B-97191AF48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732E4B-5C18-4800-B1A5-326A86D7C4E9}"/>
              </a:ext>
            </a:extLst>
          </p:cNvPr>
          <p:cNvSpPr/>
          <p:nvPr/>
        </p:nvSpPr>
        <p:spPr>
          <a:xfrm>
            <a:off x="-45082" y="-25748"/>
            <a:ext cx="12237082" cy="6883748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6D090-ACC4-403F-B5E5-AD1345D7C3D9}"/>
              </a:ext>
            </a:extLst>
          </p:cNvPr>
          <p:cNvSpPr txBox="1"/>
          <p:nvPr/>
        </p:nvSpPr>
        <p:spPr>
          <a:xfrm>
            <a:off x="184783" y="205574"/>
            <a:ext cx="5287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웹 </a:t>
            </a:r>
            <a:r>
              <a:rPr lang="ko-KR" altLang="en-US" sz="3600" b="1" dirty="0" err="1">
                <a:solidFill>
                  <a:schemeClr val="bg1"/>
                </a:solidFill>
              </a:rPr>
              <a:t>크롤링</a:t>
            </a:r>
            <a:r>
              <a:rPr lang="ko-KR" altLang="en-US" sz="3600" b="1" dirty="0">
                <a:solidFill>
                  <a:schemeClr val="bg1"/>
                </a:solidFill>
              </a:rPr>
              <a:t> 데이터 시각화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FA068C-A2A7-498D-B888-704AE863B15D}"/>
              </a:ext>
            </a:extLst>
          </p:cNvPr>
          <p:cNvCxnSpPr>
            <a:cxnSpLocks/>
          </p:cNvCxnSpPr>
          <p:nvPr/>
        </p:nvCxnSpPr>
        <p:spPr>
          <a:xfrm flipV="1">
            <a:off x="184783" y="851905"/>
            <a:ext cx="5091755" cy="128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DF65FB-9577-4CE5-802F-439B28CF97A9}"/>
              </a:ext>
            </a:extLst>
          </p:cNvPr>
          <p:cNvSpPr txBox="1"/>
          <p:nvPr/>
        </p:nvSpPr>
        <p:spPr>
          <a:xfrm>
            <a:off x="229801" y="4473273"/>
            <a:ext cx="117323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b="1" spc="-150" dirty="0">
                <a:solidFill>
                  <a:schemeClr val="bg1"/>
                </a:solidFill>
              </a:rPr>
              <a:t>네이버 금융에서 가져온 종목 코드와 해당 일별 시세를 </a:t>
            </a:r>
            <a:r>
              <a:rPr lang="en-US" altLang="ko-KR" sz="2800" b="1" spc="-150" dirty="0">
                <a:solidFill>
                  <a:schemeClr val="bg1"/>
                </a:solidFill>
              </a:rPr>
              <a:t>Data Frame </a:t>
            </a:r>
            <a:r>
              <a:rPr lang="ko-KR" altLang="en-US" sz="2800" b="1" spc="-150" dirty="0">
                <a:solidFill>
                  <a:schemeClr val="bg1"/>
                </a:solidFill>
              </a:rPr>
              <a:t>형태로 만든 뒤 데이터 </a:t>
            </a:r>
            <a:r>
              <a:rPr lang="ko-KR" altLang="en-US" sz="2800" b="1" spc="-150" dirty="0" err="1">
                <a:solidFill>
                  <a:schemeClr val="bg1"/>
                </a:solidFill>
              </a:rPr>
              <a:t>클린징</a:t>
            </a:r>
            <a:endParaRPr lang="en-US" altLang="ko-KR" sz="2800" b="1" spc="-15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endParaRPr lang="en-US" altLang="ko-KR" sz="2800" b="1" spc="-15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US" altLang="ko-KR" sz="2800" b="1" spc="-150" dirty="0" err="1">
                <a:solidFill>
                  <a:schemeClr val="bg1"/>
                </a:solidFill>
              </a:rPr>
              <a:t>Plotly</a:t>
            </a:r>
            <a:r>
              <a:rPr lang="en-US" altLang="ko-KR" sz="2800" b="1" spc="-150" dirty="0">
                <a:solidFill>
                  <a:schemeClr val="bg1"/>
                </a:solidFill>
              </a:rPr>
              <a:t> </a:t>
            </a:r>
            <a:r>
              <a:rPr lang="ko-KR" altLang="en-US" sz="2800" b="1" spc="-150" dirty="0">
                <a:solidFill>
                  <a:schemeClr val="bg1"/>
                </a:solidFill>
              </a:rPr>
              <a:t>라이브러리를 사용하여 일별 시세 데이터를 그래프로 시각화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86FAB4-3DC6-4860-A782-48CA707B72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69" t="14645" r="781" b="13661"/>
          <a:stretch/>
        </p:blipFill>
        <p:spPr>
          <a:xfrm>
            <a:off x="951090" y="1113904"/>
            <a:ext cx="4169820" cy="28584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8C3049-E4DD-401B-A208-0C0BDB3EC7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746" t="14426" r="3607" b="13442"/>
          <a:stretch/>
        </p:blipFill>
        <p:spPr>
          <a:xfrm>
            <a:off x="6413268" y="1113904"/>
            <a:ext cx="4486374" cy="28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42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주식으로 돈 벌려면 알아야 할 '이것'">
            <a:extLst>
              <a:ext uri="{FF2B5EF4-FFF2-40B4-BE49-F238E27FC236}">
                <a16:creationId xmlns:a16="http://schemas.microsoft.com/office/drawing/2014/main" id="{912E96DD-9331-430D-938B-97191AF48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732E4B-5C18-4800-B1A5-326A86D7C4E9}"/>
              </a:ext>
            </a:extLst>
          </p:cNvPr>
          <p:cNvSpPr/>
          <p:nvPr/>
        </p:nvSpPr>
        <p:spPr>
          <a:xfrm>
            <a:off x="-45082" y="-25748"/>
            <a:ext cx="12237082" cy="6883748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6D090-ACC4-403F-B5E5-AD1345D7C3D9}"/>
              </a:ext>
            </a:extLst>
          </p:cNvPr>
          <p:cNvSpPr txBox="1"/>
          <p:nvPr/>
        </p:nvSpPr>
        <p:spPr>
          <a:xfrm>
            <a:off x="184783" y="205574"/>
            <a:ext cx="143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Flask 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FA068C-A2A7-498D-B888-704AE863B15D}"/>
              </a:ext>
            </a:extLst>
          </p:cNvPr>
          <p:cNvCxnSpPr>
            <a:cxnSpLocks/>
          </p:cNvCxnSpPr>
          <p:nvPr/>
        </p:nvCxnSpPr>
        <p:spPr>
          <a:xfrm>
            <a:off x="184783" y="864779"/>
            <a:ext cx="63924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DF65FB-9577-4CE5-802F-439B28CF97A9}"/>
              </a:ext>
            </a:extLst>
          </p:cNvPr>
          <p:cNvSpPr txBox="1"/>
          <p:nvPr/>
        </p:nvSpPr>
        <p:spPr>
          <a:xfrm>
            <a:off x="2602861" y="1596991"/>
            <a:ext cx="8174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chemeClr val="bg1"/>
                </a:solidFill>
              </a:rPr>
              <a:t>Python </a:t>
            </a:r>
            <a:r>
              <a:rPr lang="ko-KR" altLang="en-US" sz="2800" b="1" spc="-150" dirty="0">
                <a:solidFill>
                  <a:schemeClr val="bg1"/>
                </a:solidFill>
              </a:rPr>
              <a:t>웹 프레임워크인 </a:t>
            </a:r>
            <a:r>
              <a:rPr lang="en-US" altLang="ko-KR" sz="2800" b="1" spc="-150" dirty="0">
                <a:solidFill>
                  <a:schemeClr val="bg1"/>
                </a:solidFill>
              </a:rPr>
              <a:t>Flask </a:t>
            </a:r>
            <a:r>
              <a:rPr lang="ko-KR" altLang="en-US" sz="2800" b="1" spc="-150" dirty="0">
                <a:solidFill>
                  <a:schemeClr val="bg1"/>
                </a:solidFill>
              </a:rPr>
              <a:t>패키지를 설치하고 </a:t>
            </a:r>
            <a:endParaRPr lang="en-US" altLang="ko-KR" sz="2800" b="1" spc="-150" dirty="0">
              <a:solidFill>
                <a:schemeClr val="bg1"/>
              </a:solidFill>
            </a:endParaRPr>
          </a:p>
          <a:p>
            <a:r>
              <a:rPr lang="ko-KR" altLang="en-US" sz="2800" b="1" spc="-150" dirty="0">
                <a:solidFill>
                  <a:schemeClr val="bg1"/>
                </a:solidFill>
              </a:rPr>
              <a:t>웹 애플리케이션을 실행시켜 웹 페이지에 접속</a:t>
            </a:r>
          </a:p>
        </p:txBody>
      </p:sp>
      <p:pic>
        <p:nvPicPr>
          <p:cNvPr id="13" name="Picture 10" descr="Flask 디버깅 02 - Circular Import">
            <a:extLst>
              <a:ext uri="{FF2B5EF4-FFF2-40B4-BE49-F238E27FC236}">
                <a16:creationId xmlns:a16="http://schemas.microsoft.com/office/drawing/2014/main" id="{7EFBD2B4-8550-4070-9B2E-7BC16FB59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2" y="1174529"/>
            <a:ext cx="2233297" cy="186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BD0D04-EDE0-479A-8293-847D240E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394" y="3437428"/>
            <a:ext cx="5731510" cy="9541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2CEFE3-90CB-4373-AC1A-6B23C430415A}"/>
              </a:ext>
            </a:extLst>
          </p:cNvPr>
          <p:cNvSpPr txBox="1"/>
          <p:nvPr/>
        </p:nvSpPr>
        <p:spPr>
          <a:xfrm>
            <a:off x="364490" y="4854120"/>
            <a:ext cx="112297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24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앱</a:t>
            </a:r>
            <a:r>
              <a:rPr lang="en-US" altLang="ko-KR" sz="24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4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루트를 호출 시 플라스크의 </a:t>
            </a:r>
            <a:r>
              <a:rPr lang="en-US" altLang="ko-KR" sz="24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templates</a:t>
            </a:r>
            <a:r>
              <a:rPr lang="ko-KR" altLang="ko-KR" sz="24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으로 미리 설정해주었던</a:t>
            </a:r>
            <a:r>
              <a:rPr lang="en-US" altLang="ko-KR" sz="24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시각화 자료 및 버튼의 설명을 호출하도록 설정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066FBB-A9B1-4F05-B8AF-2540295BB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098" y="3429000"/>
            <a:ext cx="4953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19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주식으로 돈 벌려면 알아야 할 '이것'">
            <a:extLst>
              <a:ext uri="{FF2B5EF4-FFF2-40B4-BE49-F238E27FC236}">
                <a16:creationId xmlns:a16="http://schemas.microsoft.com/office/drawing/2014/main" id="{912E96DD-9331-430D-938B-97191AF48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732E4B-5C18-4800-B1A5-326A86D7C4E9}"/>
              </a:ext>
            </a:extLst>
          </p:cNvPr>
          <p:cNvSpPr/>
          <p:nvPr/>
        </p:nvSpPr>
        <p:spPr>
          <a:xfrm>
            <a:off x="-45082" y="-25748"/>
            <a:ext cx="12237082" cy="6883748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6D090-ACC4-403F-B5E5-AD1345D7C3D9}"/>
              </a:ext>
            </a:extLst>
          </p:cNvPr>
          <p:cNvSpPr txBox="1"/>
          <p:nvPr/>
        </p:nvSpPr>
        <p:spPr>
          <a:xfrm>
            <a:off x="184783" y="205574"/>
            <a:ext cx="2499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Dash 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FA068C-A2A7-498D-B888-704AE863B15D}"/>
              </a:ext>
            </a:extLst>
          </p:cNvPr>
          <p:cNvCxnSpPr>
            <a:cxnSpLocks/>
          </p:cNvCxnSpPr>
          <p:nvPr/>
        </p:nvCxnSpPr>
        <p:spPr>
          <a:xfrm>
            <a:off x="184783" y="864779"/>
            <a:ext cx="63924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431D7D0-44E8-4513-B30B-3E90AD60B9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921" t="17174" r="11579" b="60467"/>
          <a:stretch/>
        </p:blipFill>
        <p:spPr>
          <a:xfrm>
            <a:off x="282823" y="3949205"/>
            <a:ext cx="2889585" cy="1847849"/>
          </a:xfrm>
          <a:prstGeom prst="rect">
            <a:avLst/>
          </a:prstGeom>
        </p:spPr>
      </p:pic>
      <p:pic>
        <p:nvPicPr>
          <p:cNvPr id="1026" name="Picture 2" descr="Python Dash를 활용한 Web App 구현 및 시계열 데이터 Visualization (Sample code)">
            <a:extLst>
              <a:ext uri="{FF2B5EF4-FFF2-40B4-BE49-F238E27FC236}">
                <a16:creationId xmlns:a16="http://schemas.microsoft.com/office/drawing/2014/main" id="{73EC71F2-826E-48CD-A553-777042F31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23" y="1060946"/>
            <a:ext cx="2517234" cy="245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702887-C017-491F-AA5B-5B35753ECA72}"/>
              </a:ext>
            </a:extLst>
          </p:cNvPr>
          <p:cNvSpPr txBox="1"/>
          <p:nvPr/>
        </p:nvSpPr>
        <p:spPr>
          <a:xfrm>
            <a:off x="2942921" y="991443"/>
            <a:ext cx="81744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시장</a:t>
            </a:r>
            <a:r>
              <a:rPr lang="en-US" altLang="ko-KR" sz="2400" b="1" spc="-150" dirty="0">
                <a:solidFill>
                  <a:schemeClr val="bg1"/>
                </a:solidFill>
              </a:rPr>
              <a:t>(KOSPI, KOSDAQ)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선택</a:t>
            </a:r>
          </a:p>
          <a:p>
            <a:endParaRPr lang="en-US" altLang="ko-KR" sz="2400" b="1" spc="-150" dirty="0">
              <a:solidFill>
                <a:schemeClr val="bg1"/>
              </a:solidFill>
            </a:endParaRPr>
          </a:p>
          <a:p>
            <a:r>
              <a:rPr lang="en-US" altLang="ko-KR" sz="2400" b="1" spc="-150" dirty="0">
                <a:solidFill>
                  <a:schemeClr val="bg1"/>
                </a:solidFill>
              </a:rPr>
              <a:t>2.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시장에 따른 회사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종목 명</a:t>
            </a:r>
            <a:r>
              <a:rPr lang="en-US" altLang="ko-KR" sz="2400" b="1" spc="-150" dirty="0">
                <a:solidFill>
                  <a:schemeClr val="bg1"/>
                </a:solidFill>
              </a:rPr>
              <a:t>)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선택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검색 가능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  <a:p>
            <a:endParaRPr lang="en-US" altLang="ko-KR" sz="2400" b="1" spc="-150" dirty="0">
              <a:solidFill>
                <a:schemeClr val="bg1"/>
              </a:solidFill>
            </a:endParaRPr>
          </a:p>
          <a:p>
            <a:r>
              <a:rPr lang="en-US" altLang="ko-KR" sz="2400" b="1" spc="-150" dirty="0">
                <a:solidFill>
                  <a:schemeClr val="bg1"/>
                </a:solidFill>
              </a:rPr>
              <a:t>3. DB</a:t>
            </a:r>
            <a:r>
              <a:rPr lang="ko-KR" altLang="en-US" sz="2400" b="1" spc="-150" dirty="0">
                <a:solidFill>
                  <a:schemeClr val="bg1"/>
                </a:solidFill>
              </a:rPr>
              <a:t>에 저장되어 있는 현재가 데이터 불러온 후 그래프 시각화</a:t>
            </a:r>
          </a:p>
          <a:p>
            <a:endParaRPr lang="en-US" altLang="ko-KR" sz="2400" b="1" spc="-150" dirty="0">
              <a:solidFill>
                <a:schemeClr val="bg1"/>
              </a:solidFill>
            </a:endParaRPr>
          </a:p>
          <a:p>
            <a:r>
              <a:rPr lang="en-US" altLang="ko-KR" sz="2400" b="1" spc="-150" dirty="0">
                <a:solidFill>
                  <a:schemeClr val="bg1"/>
                </a:solidFill>
              </a:rPr>
              <a:t>4. Update </a:t>
            </a:r>
            <a:r>
              <a:rPr lang="ko-KR" altLang="en-US" sz="2400" b="1" spc="-150" dirty="0">
                <a:solidFill>
                  <a:schemeClr val="bg1"/>
                </a:solidFill>
              </a:rPr>
              <a:t>버튼을 눌러 실시간 데이터 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크롤링</a:t>
            </a:r>
            <a:r>
              <a:rPr lang="ko-KR" altLang="en-US" sz="2400" b="1" spc="-150" dirty="0">
                <a:solidFill>
                  <a:schemeClr val="bg1"/>
                </a:solidFill>
              </a:rPr>
              <a:t> 후 </a:t>
            </a:r>
            <a:r>
              <a:rPr lang="en-US" altLang="ko-KR" sz="2400" b="1" spc="-150" dirty="0">
                <a:solidFill>
                  <a:schemeClr val="bg1"/>
                </a:solidFill>
              </a:rPr>
              <a:t>DB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저장</a:t>
            </a:r>
          </a:p>
          <a:p>
            <a:r>
              <a:rPr lang="ko-KR" altLang="en-US" sz="2400" b="1" spc="-150" dirty="0">
                <a:solidFill>
                  <a:schemeClr val="bg1"/>
                </a:solidFill>
              </a:rPr>
              <a:t>  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3356CD-CEE8-484D-A9E0-5A22F1EB726D}"/>
              </a:ext>
            </a:extLst>
          </p:cNvPr>
          <p:cNvSpPr txBox="1"/>
          <p:nvPr/>
        </p:nvSpPr>
        <p:spPr>
          <a:xfrm>
            <a:off x="3223147" y="3949205"/>
            <a:ext cx="84315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-</a:t>
            </a:r>
            <a:r>
              <a:rPr lang="ko-KR" altLang="en-US" sz="2000" b="1" dirty="0" err="1">
                <a:solidFill>
                  <a:schemeClr val="bg1"/>
                </a:solidFill>
              </a:rPr>
              <a:t>크롤링</a:t>
            </a:r>
            <a:r>
              <a:rPr lang="ko-KR" altLang="en-US" sz="2000" b="1" dirty="0">
                <a:solidFill>
                  <a:schemeClr val="bg1"/>
                </a:solidFill>
              </a:rPr>
              <a:t> 완료 시 완료 메시지 출력</a:t>
            </a: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-그래프가 그려진 상태에서 크롤링하면 </a:t>
            </a:r>
            <a:r>
              <a:rPr lang="ko-KR" altLang="en-US" sz="2000" b="1" dirty="0" err="1">
                <a:solidFill>
                  <a:schemeClr val="bg1"/>
                </a:solidFill>
              </a:rPr>
              <a:t>크롤링이</a:t>
            </a:r>
            <a:r>
              <a:rPr lang="ko-KR" altLang="en-US" sz="2000" b="1" dirty="0">
                <a:solidFill>
                  <a:schemeClr val="bg1"/>
                </a:solidFill>
              </a:rPr>
              <a:t> 끝난 후 자동으로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 새 데이터를 반영한 그래프가 다시 생성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-그래프 생성 중이거나 </a:t>
            </a:r>
            <a:r>
              <a:rPr lang="ko-KR" altLang="en-US" sz="2000" b="1" dirty="0" err="1">
                <a:solidFill>
                  <a:schemeClr val="bg1"/>
                </a:solidFill>
              </a:rPr>
              <a:t>크롤링</a:t>
            </a:r>
            <a:r>
              <a:rPr lang="ko-KR" altLang="en-US" sz="2000" b="1" dirty="0">
                <a:solidFill>
                  <a:schemeClr val="bg1"/>
                </a:solidFill>
              </a:rPr>
              <a:t> 중일 때 등의 페이지가 로딩 중일 경우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로딩을 표시</a:t>
            </a:r>
          </a:p>
        </p:txBody>
      </p:sp>
    </p:spTree>
    <p:extLst>
      <p:ext uri="{BB962C8B-B14F-4D97-AF65-F5344CB8AC3E}">
        <p14:creationId xmlns:p14="http://schemas.microsoft.com/office/powerpoint/2010/main" val="3942547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비상장 주식 증여 시 절세 방안 &lt; 재테크 &lt; 경영칼럼 &lt; 기획·연재 &lt; 기사본문 - 한국의약통신">
            <a:extLst>
              <a:ext uri="{FF2B5EF4-FFF2-40B4-BE49-F238E27FC236}">
                <a16:creationId xmlns:a16="http://schemas.microsoft.com/office/drawing/2014/main" id="{7BC57A24-637F-4B62-9987-EFD545022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732E4B-5C18-4800-B1A5-326A86D7C4E9}"/>
              </a:ext>
            </a:extLst>
          </p:cNvPr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6D090-ACC4-403F-B5E5-AD1345D7C3D9}"/>
              </a:ext>
            </a:extLst>
          </p:cNvPr>
          <p:cNvSpPr txBox="1"/>
          <p:nvPr/>
        </p:nvSpPr>
        <p:spPr>
          <a:xfrm>
            <a:off x="184783" y="205574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웹 구현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FA068C-A2A7-498D-B888-704AE863B15D}"/>
              </a:ext>
            </a:extLst>
          </p:cNvPr>
          <p:cNvCxnSpPr>
            <a:cxnSpLocks/>
          </p:cNvCxnSpPr>
          <p:nvPr/>
        </p:nvCxnSpPr>
        <p:spPr>
          <a:xfrm>
            <a:off x="184783" y="864779"/>
            <a:ext cx="39766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DF25E4A-BA60-4F78-836C-25EABD74D4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98" t="6529" r="25918" b="12610"/>
          <a:stretch/>
        </p:blipFill>
        <p:spPr>
          <a:xfrm>
            <a:off x="184783" y="3024880"/>
            <a:ext cx="5208115" cy="3380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81FC39-F846-4A82-9961-4007938634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00" t="5630" r="28114" b="71162"/>
          <a:stretch/>
        </p:blipFill>
        <p:spPr>
          <a:xfrm>
            <a:off x="213201" y="1149038"/>
            <a:ext cx="5179697" cy="15915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8141FA-F516-461E-8506-704B202ACB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56" t="5217" r="24592" b="6232"/>
          <a:stretch/>
        </p:blipFill>
        <p:spPr>
          <a:xfrm>
            <a:off x="5862320" y="2773194"/>
            <a:ext cx="5536206" cy="36323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A6C0A1-BCF8-4F87-A046-5433CDD289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2319" y="37310"/>
            <a:ext cx="5536205" cy="27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40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비상장 주식 증여 시 절세 방안 &lt; 재테크 &lt; 경영칼럼 &lt; 기획·연재 &lt; 기사본문 - 한국의약통신">
            <a:extLst>
              <a:ext uri="{FF2B5EF4-FFF2-40B4-BE49-F238E27FC236}">
                <a16:creationId xmlns:a16="http://schemas.microsoft.com/office/drawing/2014/main" id="{7BC57A24-637F-4B62-9987-EFD545022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732E4B-5C18-4800-B1A5-326A86D7C4E9}"/>
              </a:ext>
            </a:extLst>
          </p:cNvPr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6D090-ACC4-403F-B5E5-AD1345D7C3D9}"/>
              </a:ext>
            </a:extLst>
          </p:cNvPr>
          <p:cNvSpPr txBox="1"/>
          <p:nvPr/>
        </p:nvSpPr>
        <p:spPr>
          <a:xfrm>
            <a:off x="184783" y="205574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웹 시연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FA068C-A2A7-498D-B888-704AE863B15D}"/>
              </a:ext>
            </a:extLst>
          </p:cNvPr>
          <p:cNvCxnSpPr>
            <a:cxnSpLocks/>
          </p:cNvCxnSpPr>
          <p:nvPr/>
        </p:nvCxnSpPr>
        <p:spPr>
          <a:xfrm>
            <a:off x="184783" y="864779"/>
            <a:ext cx="39766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2차발표">
            <a:hlinkClick r:id="" action="ppaction://media"/>
            <a:extLst>
              <a:ext uri="{FF2B5EF4-FFF2-40B4-BE49-F238E27FC236}">
                <a16:creationId xmlns:a16="http://schemas.microsoft.com/office/drawing/2014/main" id="{604C5D05-97D5-47EF-9F50-8E5F2F0AA3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8590" y="127676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3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주식투자 광풍 – 노동운동이 젊은이들에게 제시할 미래를 묻는다 &gt; 온라인신문/동영상/카드뉴스 | 노해투">
            <a:extLst>
              <a:ext uri="{FF2B5EF4-FFF2-40B4-BE49-F238E27FC236}">
                <a16:creationId xmlns:a16="http://schemas.microsoft.com/office/drawing/2014/main" id="{D947AE80-A63D-40CC-8CA8-444346EDD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A4D4C9-7F1C-4ADA-AD71-6C7EDBCCE116}"/>
              </a:ext>
            </a:extLst>
          </p:cNvPr>
          <p:cNvSpPr/>
          <p:nvPr/>
        </p:nvSpPr>
        <p:spPr>
          <a:xfrm>
            <a:off x="-45082" y="0"/>
            <a:ext cx="12237082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25833-31E5-4E83-AD32-D80A8B13C9C3}"/>
              </a:ext>
            </a:extLst>
          </p:cNvPr>
          <p:cNvSpPr txBox="1"/>
          <p:nvPr/>
        </p:nvSpPr>
        <p:spPr>
          <a:xfrm>
            <a:off x="4570486" y="2967335"/>
            <a:ext cx="3005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156574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블록딜이란? 블록딜의 정의와 주식시장에 미치는 영향 : 네이버 블로그">
            <a:extLst>
              <a:ext uri="{FF2B5EF4-FFF2-40B4-BE49-F238E27FC236}">
                <a16:creationId xmlns:a16="http://schemas.microsoft.com/office/drawing/2014/main" id="{50A5E560-E7A9-475E-908A-F0A8E5972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6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5E6582-7E65-4E91-B07F-264A1E9098D3}"/>
              </a:ext>
            </a:extLst>
          </p:cNvPr>
          <p:cNvSpPr/>
          <p:nvPr/>
        </p:nvSpPr>
        <p:spPr>
          <a:xfrm>
            <a:off x="-45082" y="0"/>
            <a:ext cx="12237082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B576C8B-5D33-40B9-A7A1-2C7FB11F715D}"/>
              </a:ext>
            </a:extLst>
          </p:cNvPr>
          <p:cNvCxnSpPr>
            <a:cxnSpLocks/>
          </p:cNvCxnSpPr>
          <p:nvPr/>
        </p:nvCxnSpPr>
        <p:spPr>
          <a:xfrm>
            <a:off x="95015" y="730869"/>
            <a:ext cx="23827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BF0C8A-533B-45AC-98E9-167296E23AFD}"/>
              </a:ext>
            </a:extLst>
          </p:cNvPr>
          <p:cNvSpPr txBox="1"/>
          <p:nvPr/>
        </p:nvSpPr>
        <p:spPr>
          <a:xfrm>
            <a:off x="0" y="84538"/>
            <a:ext cx="261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CONTENTS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2834AB-106F-45DB-BF29-34D8BBF0460A}"/>
              </a:ext>
            </a:extLst>
          </p:cNvPr>
          <p:cNvSpPr txBox="1"/>
          <p:nvPr/>
        </p:nvSpPr>
        <p:spPr>
          <a:xfrm>
            <a:off x="1633341" y="1087524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1.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2AD158-EC52-45B4-A29D-192696BA44E8}"/>
              </a:ext>
            </a:extLst>
          </p:cNvPr>
          <p:cNvSpPr txBox="1"/>
          <p:nvPr/>
        </p:nvSpPr>
        <p:spPr>
          <a:xfrm>
            <a:off x="2178683" y="108752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54E232-C7A3-4198-903F-A346373F5493}"/>
              </a:ext>
            </a:extLst>
          </p:cNvPr>
          <p:cNvSpPr txBox="1"/>
          <p:nvPr/>
        </p:nvSpPr>
        <p:spPr>
          <a:xfrm>
            <a:off x="1615091" y="2137556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E46BAE-60D7-46F7-A0CB-55779FA932DD}"/>
              </a:ext>
            </a:extLst>
          </p:cNvPr>
          <p:cNvSpPr txBox="1"/>
          <p:nvPr/>
        </p:nvSpPr>
        <p:spPr>
          <a:xfrm>
            <a:off x="2160433" y="2137556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</a:rPr>
              <a:t>전체구성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C37574-1611-4725-BCC6-E0E5CB036947}"/>
              </a:ext>
            </a:extLst>
          </p:cNvPr>
          <p:cNvSpPr txBox="1"/>
          <p:nvPr/>
        </p:nvSpPr>
        <p:spPr>
          <a:xfrm>
            <a:off x="1615091" y="4150892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4.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5AC231-7121-45C1-BB65-4C759D3CA427}"/>
              </a:ext>
            </a:extLst>
          </p:cNvPr>
          <p:cNvSpPr txBox="1"/>
          <p:nvPr/>
        </p:nvSpPr>
        <p:spPr>
          <a:xfrm>
            <a:off x="2160433" y="4150892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</a:rPr>
              <a:t>기대효과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08E1A3-858E-48AC-B3F7-16DD2DA5E4D7}"/>
              </a:ext>
            </a:extLst>
          </p:cNvPr>
          <p:cNvSpPr txBox="1"/>
          <p:nvPr/>
        </p:nvSpPr>
        <p:spPr>
          <a:xfrm>
            <a:off x="1588457" y="5202303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5.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EF5FBF-36A5-4F0D-88C2-3A80E36660F7}"/>
              </a:ext>
            </a:extLst>
          </p:cNvPr>
          <p:cNvSpPr txBox="1"/>
          <p:nvPr/>
        </p:nvSpPr>
        <p:spPr>
          <a:xfrm>
            <a:off x="2133799" y="5202303"/>
            <a:ext cx="3813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</a:rPr>
              <a:t>개발 후기 및 느낀 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1F65C-6B38-45F3-96AE-542F4C4EA576}"/>
              </a:ext>
            </a:extLst>
          </p:cNvPr>
          <p:cNvSpPr txBox="1"/>
          <p:nvPr/>
        </p:nvSpPr>
        <p:spPr>
          <a:xfrm>
            <a:off x="1589938" y="3168843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3.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EA2527-B66B-4B69-A2D7-6D468766AA15}"/>
              </a:ext>
            </a:extLst>
          </p:cNvPr>
          <p:cNvSpPr txBox="1"/>
          <p:nvPr/>
        </p:nvSpPr>
        <p:spPr>
          <a:xfrm>
            <a:off x="2135280" y="3168843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</a:rPr>
              <a:t>프로세싱</a:t>
            </a:r>
          </a:p>
        </p:txBody>
      </p:sp>
    </p:spTree>
    <p:extLst>
      <p:ext uri="{BB962C8B-B14F-4D97-AF65-F5344CB8AC3E}">
        <p14:creationId xmlns:p14="http://schemas.microsoft.com/office/powerpoint/2010/main" val="1273163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주식으로 돈 벌려면 알아야 할 '이것'">
            <a:extLst>
              <a:ext uri="{FF2B5EF4-FFF2-40B4-BE49-F238E27FC236}">
                <a16:creationId xmlns:a16="http://schemas.microsoft.com/office/drawing/2014/main" id="{912E96DD-9331-430D-938B-97191AF48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732E4B-5C18-4800-B1A5-326A86D7C4E9}"/>
              </a:ext>
            </a:extLst>
          </p:cNvPr>
          <p:cNvSpPr/>
          <p:nvPr/>
        </p:nvSpPr>
        <p:spPr>
          <a:xfrm>
            <a:off x="-45082" y="-25748"/>
            <a:ext cx="12237082" cy="6883748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6D090-ACC4-403F-B5E5-AD1345D7C3D9}"/>
              </a:ext>
            </a:extLst>
          </p:cNvPr>
          <p:cNvSpPr txBox="1"/>
          <p:nvPr/>
        </p:nvSpPr>
        <p:spPr>
          <a:xfrm>
            <a:off x="184783" y="205574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기대 효과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FA068C-A2A7-498D-B888-704AE863B15D}"/>
              </a:ext>
            </a:extLst>
          </p:cNvPr>
          <p:cNvCxnSpPr>
            <a:cxnSpLocks/>
          </p:cNvCxnSpPr>
          <p:nvPr/>
        </p:nvCxnSpPr>
        <p:spPr>
          <a:xfrm>
            <a:off x="184783" y="864779"/>
            <a:ext cx="20771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DF65FB-9577-4CE5-802F-439B28CF97A9}"/>
              </a:ext>
            </a:extLst>
          </p:cNvPr>
          <p:cNvSpPr txBox="1"/>
          <p:nvPr/>
        </p:nvSpPr>
        <p:spPr>
          <a:xfrm>
            <a:off x="384611" y="1633537"/>
            <a:ext cx="111480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b="1" spc="-150" dirty="0">
                <a:solidFill>
                  <a:schemeClr val="bg1"/>
                </a:solidFill>
              </a:rPr>
              <a:t>웹 </a:t>
            </a:r>
            <a:r>
              <a:rPr lang="ko-KR" altLang="en-US" sz="2800" b="1" spc="-150" dirty="0" err="1">
                <a:solidFill>
                  <a:schemeClr val="bg1"/>
                </a:solidFill>
              </a:rPr>
              <a:t>크롤링을</a:t>
            </a:r>
            <a:r>
              <a:rPr lang="ko-KR" altLang="en-US" sz="2800" b="1" spc="-150" dirty="0">
                <a:solidFill>
                  <a:schemeClr val="bg1"/>
                </a:solidFill>
              </a:rPr>
              <a:t> 통해 가져온 주식의 데이터를 실시간으로 가져올 수 있어 추가적인 시각화가 가능하다</a:t>
            </a:r>
            <a:r>
              <a:rPr lang="en-US" altLang="ko-KR" sz="2800" b="1" spc="-150" dirty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b="1" spc="-15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800" b="1" spc="-150" dirty="0">
                <a:solidFill>
                  <a:schemeClr val="bg1"/>
                </a:solidFill>
              </a:rPr>
              <a:t>가져온 데이터와 시각화한 그래프를 통해 데이터에 대한 분석이 가능하다</a:t>
            </a:r>
            <a:r>
              <a:rPr lang="en-US" altLang="ko-KR" sz="2800" b="1" spc="-150" dirty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b="1" spc="-15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800" b="1" spc="-150" dirty="0">
                <a:solidFill>
                  <a:schemeClr val="bg1"/>
                </a:solidFill>
              </a:rPr>
              <a:t>주식 데이터 이외에도 웹 </a:t>
            </a:r>
            <a:r>
              <a:rPr lang="ko-KR" altLang="en-US" sz="2800" b="1" spc="-150" dirty="0" err="1">
                <a:solidFill>
                  <a:schemeClr val="bg1"/>
                </a:solidFill>
              </a:rPr>
              <a:t>크롤링을</a:t>
            </a:r>
            <a:r>
              <a:rPr lang="ko-KR" altLang="en-US" sz="2800" b="1" spc="-150" dirty="0">
                <a:solidFill>
                  <a:schemeClr val="bg1"/>
                </a:solidFill>
              </a:rPr>
              <a:t> 통해 가져올 수 있는 다양한 데이터를 웹서버를 통해 구현할 수 있다</a:t>
            </a:r>
            <a:r>
              <a:rPr lang="en-US" altLang="ko-KR" sz="2800" b="1" spc="-150" dirty="0">
                <a:solidFill>
                  <a:schemeClr val="bg1"/>
                </a:solidFill>
              </a:rPr>
              <a:t>.</a:t>
            </a:r>
            <a:r>
              <a:rPr lang="ko-KR" altLang="en-US" sz="2800" b="1" spc="-15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4832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주식으로 돈 벌려면 알아야 할 '이것'">
            <a:extLst>
              <a:ext uri="{FF2B5EF4-FFF2-40B4-BE49-F238E27FC236}">
                <a16:creationId xmlns:a16="http://schemas.microsoft.com/office/drawing/2014/main" id="{912E96DD-9331-430D-938B-97191AF48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732E4B-5C18-4800-B1A5-326A86D7C4E9}"/>
              </a:ext>
            </a:extLst>
          </p:cNvPr>
          <p:cNvSpPr/>
          <p:nvPr/>
        </p:nvSpPr>
        <p:spPr>
          <a:xfrm>
            <a:off x="0" y="0"/>
            <a:ext cx="12237082" cy="6857999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6D090-ACC4-403F-B5E5-AD1345D7C3D9}"/>
              </a:ext>
            </a:extLst>
          </p:cNvPr>
          <p:cNvSpPr txBox="1"/>
          <p:nvPr/>
        </p:nvSpPr>
        <p:spPr>
          <a:xfrm>
            <a:off x="184783" y="205574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향후 개선 사항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FA068C-A2A7-498D-B888-704AE863B15D}"/>
              </a:ext>
            </a:extLst>
          </p:cNvPr>
          <p:cNvCxnSpPr>
            <a:cxnSpLocks/>
          </p:cNvCxnSpPr>
          <p:nvPr/>
        </p:nvCxnSpPr>
        <p:spPr>
          <a:xfrm>
            <a:off x="184783" y="864779"/>
            <a:ext cx="31222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DF65FB-9577-4CE5-802F-439B28CF97A9}"/>
              </a:ext>
            </a:extLst>
          </p:cNvPr>
          <p:cNvSpPr txBox="1"/>
          <p:nvPr/>
        </p:nvSpPr>
        <p:spPr>
          <a:xfrm>
            <a:off x="375281" y="1389264"/>
            <a:ext cx="1173543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b="1" spc="-150" dirty="0">
                <a:solidFill>
                  <a:schemeClr val="bg1"/>
                </a:solidFill>
              </a:rPr>
              <a:t>가져온 데이터에 주식 데이터 분석 알고리즘을 추가하고 </a:t>
            </a:r>
            <a:r>
              <a:rPr lang="ko-KR" altLang="en-US" sz="2800" b="1" spc="-15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2800" b="1" spc="-150" dirty="0">
                <a:solidFill>
                  <a:schemeClr val="bg1"/>
                </a:solidFill>
              </a:rPr>
              <a:t> </a:t>
            </a:r>
            <a:endParaRPr lang="en-US" altLang="ko-KR" sz="2800" b="1" spc="-150" dirty="0">
              <a:solidFill>
                <a:schemeClr val="bg1"/>
              </a:solidFill>
            </a:endParaRPr>
          </a:p>
          <a:p>
            <a:r>
              <a:rPr lang="en-US" altLang="ko-KR" sz="2800" b="1" spc="-150" dirty="0">
                <a:solidFill>
                  <a:schemeClr val="bg1"/>
                </a:solidFill>
              </a:rPr>
              <a:t>     </a:t>
            </a:r>
            <a:r>
              <a:rPr lang="ko-KR" altLang="en-US" sz="2800" b="1" spc="-150" dirty="0">
                <a:solidFill>
                  <a:schemeClr val="bg1"/>
                </a:solidFill>
              </a:rPr>
              <a:t>통해 주식의 시세를 분석하고 예측하는 부분을 추가한다</a:t>
            </a:r>
            <a:r>
              <a:rPr lang="en-US" altLang="ko-KR" sz="2800" b="1" spc="-150" dirty="0">
                <a:solidFill>
                  <a:schemeClr val="bg1"/>
                </a:solidFill>
              </a:rPr>
              <a:t>.</a:t>
            </a:r>
          </a:p>
          <a:p>
            <a:endParaRPr lang="en-US" altLang="ko-KR" sz="2800" b="1" spc="-150" dirty="0">
              <a:solidFill>
                <a:schemeClr val="bg1"/>
              </a:solidFill>
            </a:endParaRPr>
          </a:p>
          <a:p>
            <a:endParaRPr lang="en-US" altLang="ko-KR" sz="2800" b="1" spc="-150" dirty="0">
              <a:solidFill>
                <a:schemeClr val="bg1"/>
              </a:solidFill>
            </a:endParaRPr>
          </a:p>
          <a:p>
            <a:r>
              <a:rPr lang="en-US" altLang="ko-KR" sz="2800" b="1" spc="-150" dirty="0">
                <a:solidFill>
                  <a:schemeClr val="bg1"/>
                </a:solidFill>
              </a:rPr>
              <a:t>2.  </a:t>
            </a:r>
            <a:r>
              <a:rPr lang="ko-KR" altLang="en-US" sz="2800" b="1" spc="-150" dirty="0">
                <a:solidFill>
                  <a:schemeClr val="bg1"/>
                </a:solidFill>
              </a:rPr>
              <a:t>분석된 주식 데이터를 토대로 자동으로 주식을 매매하는 코드를 구현한다</a:t>
            </a:r>
            <a:r>
              <a:rPr lang="en-US" altLang="ko-KR" sz="2800" b="1" spc="-15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800" b="1" spc="-150" dirty="0">
                <a:solidFill>
                  <a:schemeClr val="bg1"/>
                </a:solidFill>
              </a:rPr>
              <a:t> </a:t>
            </a:r>
          </a:p>
          <a:p>
            <a:endParaRPr lang="en-US" altLang="ko-KR" sz="2800" b="1" spc="-150" dirty="0">
              <a:solidFill>
                <a:schemeClr val="bg1"/>
              </a:solidFill>
            </a:endParaRPr>
          </a:p>
          <a:p>
            <a:pPr marL="514350" indent="-514350">
              <a:buFontTx/>
              <a:buAutoNum type="arabicPeriod" startAt="3"/>
            </a:pPr>
            <a:r>
              <a:rPr lang="en-US" altLang="ko-KR" sz="2800" b="1" spc="-150" dirty="0">
                <a:solidFill>
                  <a:schemeClr val="bg1"/>
                </a:solidFill>
              </a:rPr>
              <a:t>Flask</a:t>
            </a:r>
            <a:r>
              <a:rPr lang="ko-KR" altLang="en-US" sz="2800" b="1" spc="-150" dirty="0">
                <a:solidFill>
                  <a:schemeClr val="bg1"/>
                </a:solidFill>
              </a:rPr>
              <a:t>보다 더 다양한 기능을 제공하는 </a:t>
            </a:r>
            <a:r>
              <a:rPr lang="en-US" altLang="ko-KR" sz="2800" b="1" spc="-150" dirty="0">
                <a:solidFill>
                  <a:schemeClr val="bg1"/>
                </a:solidFill>
              </a:rPr>
              <a:t>Django</a:t>
            </a:r>
            <a:r>
              <a:rPr lang="ko-KR" altLang="en-US" sz="2800" b="1" spc="-150" dirty="0">
                <a:solidFill>
                  <a:schemeClr val="bg1"/>
                </a:solidFill>
              </a:rPr>
              <a:t>를 통해 웹 개발 및 구현을 한다 </a:t>
            </a:r>
            <a:endParaRPr lang="en-US" altLang="ko-KR" sz="2800" b="1" spc="-150" dirty="0">
              <a:solidFill>
                <a:schemeClr val="bg1"/>
              </a:solidFill>
            </a:endParaRPr>
          </a:p>
          <a:p>
            <a:r>
              <a:rPr lang="ko-KR" altLang="en-US" sz="2800" b="1" spc="-150" dirty="0">
                <a:solidFill>
                  <a:schemeClr val="bg1"/>
                </a:solidFill>
              </a:rPr>
              <a:t> </a:t>
            </a:r>
            <a:endParaRPr lang="en-US" altLang="ko-KR" sz="2800" b="1" spc="-150" dirty="0">
              <a:solidFill>
                <a:schemeClr val="bg1"/>
              </a:solidFill>
            </a:endParaRPr>
          </a:p>
          <a:p>
            <a:r>
              <a:rPr lang="en-US" altLang="ko-KR" sz="2800" b="1" spc="-150" dirty="0">
                <a:solidFill>
                  <a:schemeClr val="bg1"/>
                </a:solidFill>
              </a:rPr>
              <a:t>4.  </a:t>
            </a:r>
            <a:r>
              <a:rPr lang="en-US" altLang="ko-KR" sz="2800" b="1" spc="-150" dirty="0" err="1">
                <a:solidFill>
                  <a:schemeClr val="bg1"/>
                </a:solidFill>
              </a:rPr>
              <a:t>MongDB</a:t>
            </a:r>
            <a:r>
              <a:rPr lang="ko-KR" altLang="en-US" sz="2800" b="1" spc="-150" dirty="0">
                <a:solidFill>
                  <a:schemeClr val="bg1"/>
                </a:solidFill>
              </a:rPr>
              <a:t>의 </a:t>
            </a:r>
            <a:r>
              <a:rPr lang="en-US" altLang="ko-KR" sz="2800" b="1" spc="-150" dirty="0">
                <a:solidFill>
                  <a:schemeClr val="bg1"/>
                </a:solidFill>
              </a:rPr>
              <a:t>replica </a:t>
            </a:r>
            <a:r>
              <a:rPr lang="ko-KR" altLang="en-US" sz="2800" b="1" spc="-150" dirty="0">
                <a:solidFill>
                  <a:schemeClr val="bg1"/>
                </a:solidFill>
              </a:rPr>
              <a:t>셋팅을 통해 </a:t>
            </a:r>
            <a:r>
              <a:rPr lang="en-US" altLang="ko-KR" sz="2800" b="1" spc="-150" dirty="0">
                <a:solidFill>
                  <a:schemeClr val="bg1"/>
                </a:solidFill>
              </a:rPr>
              <a:t>Load Balancing</a:t>
            </a:r>
            <a:r>
              <a:rPr lang="ko-KR" altLang="en-US" sz="2800" b="1" spc="-150" dirty="0">
                <a:solidFill>
                  <a:schemeClr val="bg1"/>
                </a:solidFill>
              </a:rPr>
              <a:t>이 가능하게 구현한다</a:t>
            </a:r>
            <a:r>
              <a:rPr lang="en-US" altLang="ko-KR" sz="2800" b="1" spc="-150" dirty="0">
                <a:solidFill>
                  <a:schemeClr val="bg1"/>
                </a:solidFill>
              </a:rPr>
              <a:t>.</a:t>
            </a:r>
          </a:p>
          <a:p>
            <a:endParaRPr lang="en-US" altLang="ko-KR" sz="28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9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주식투자 광풍 – 노동운동이 젊은이들에게 제시할 미래를 묻는다 &gt; 온라인신문/동영상/카드뉴스 | 노해투">
            <a:extLst>
              <a:ext uri="{FF2B5EF4-FFF2-40B4-BE49-F238E27FC236}">
                <a16:creationId xmlns:a16="http://schemas.microsoft.com/office/drawing/2014/main" id="{D947AE80-A63D-40CC-8CA8-444346EDD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A4D4C9-7F1C-4ADA-AD71-6C7EDBCCE116}"/>
              </a:ext>
            </a:extLst>
          </p:cNvPr>
          <p:cNvSpPr/>
          <p:nvPr/>
        </p:nvSpPr>
        <p:spPr>
          <a:xfrm>
            <a:off x="-45082" y="0"/>
            <a:ext cx="12237082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25833-31E5-4E83-AD32-D80A8B13C9C3}"/>
              </a:ext>
            </a:extLst>
          </p:cNvPr>
          <p:cNvSpPr txBox="1"/>
          <p:nvPr/>
        </p:nvSpPr>
        <p:spPr>
          <a:xfrm>
            <a:off x="2954663" y="2967335"/>
            <a:ext cx="6237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후기 및 느낀 점</a:t>
            </a:r>
          </a:p>
        </p:txBody>
      </p:sp>
    </p:spTree>
    <p:extLst>
      <p:ext uri="{BB962C8B-B14F-4D97-AF65-F5344CB8AC3E}">
        <p14:creationId xmlns:p14="http://schemas.microsoft.com/office/powerpoint/2010/main" val="4066689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기획/주린이들의 주식일기①] 대학생 주린이, 주식시장에 새 바람 몰고 온 배경은? - 리크루트타임스">
            <a:extLst>
              <a:ext uri="{FF2B5EF4-FFF2-40B4-BE49-F238E27FC236}">
                <a16:creationId xmlns:a16="http://schemas.microsoft.com/office/drawing/2014/main" id="{565E72DD-03F2-42CE-8A60-9315E4120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841E011-A4D7-4547-9631-6252BD936E89}"/>
              </a:ext>
            </a:extLst>
          </p:cNvPr>
          <p:cNvSpPr/>
          <p:nvPr/>
        </p:nvSpPr>
        <p:spPr>
          <a:xfrm>
            <a:off x="-45082" y="-25748"/>
            <a:ext cx="12237082" cy="6883748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3D22F-D97D-42E6-9624-9DA646C69785}"/>
              </a:ext>
            </a:extLst>
          </p:cNvPr>
          <p:cNvSpPr txBox="1"/>
          <p:nvPr/>
        </p:nvSpPr>
        <p:spPr>
          <a:xfrm>
            <a:off x="184783" y="317676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개발 후기 및 느낀 점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E598C35-EB9E-4313-A8E5-88C408E7EE0A}"/>
              </a:ext>
            </a:extLst>
          </p:cNvPr>
          <p:cNvCxnSpPr>
            <a:cxnSpLocks/>
          </p:cNvCxnSpPr>
          <p:nvPr/>
        </p:nvCxnSpPr>
        <p:spPr>
          <a:xfrm>
            <a:off x="302770" y="967311"/>
            <a:ext cx="34458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8EAA02-FD2D-4C89-A990-23D83D70FAA0}"/>
              </a:ext>
            </a:extLst>
          </p:cNvPr>
          <p:cNvSpPr txBox="1"/>
          <p:nvPr/>
        </p:nvSpPr>
        <p:spPr>
          <a:xfrm>
            <a:off x="302770" y="1272156"/>
            <a:ext cx="10867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spc="-150" dirty="0">
                <a:solidFill>
                  <a:schemeClr val="bg1"/>
                </a:solidFill>
              </a:rPr>
              <a:t>김수민</a:t>
            </a:r>
            <a:r>
              <a:rPr lang="en-US" altLang="ko-KR" b="1" spc="-150" dirty="0">
                <a:solidFill>
                  <a:schemeClr val="bg1"/>
                </a:solidFill>
              </a:rPr>
              <a:t>(</a:t>
            </a:r>
            <a:r>
              <a:rPr lang="ko-KR" altLang="en-US" b="1" spc="-150" dirty="0">
                <a:solidFill>
                  <a:schemeClr val="bg1"/>
                </a:solidFill>
              </a:rPr>
              <a:t>조장</a:t>
            </a:r>
            <a:r>
              <a:rPr lang="en-US" altLang="ko-KR" b="1" spc="-150" dirty="0">
                <a:solidFill>
                  <a:schemeClr val="bg1"/>
                </a:solidFill>
              </a:rPr>
              <a:t>) : AWS, MongoDB, Dash </a:t>
            </a:r>
            <a:r>
              <a:rPr lang="ko-KR" altLang="en-US" b="1" spc="-150" dirty="0">
                <a:solidFill>
                  <a:schemeClr val="bg1"/>
                </a:solidFill>
              </a:rPr>
              <a:t>등 새로운 도구들을 이용해 실시간으로 수집한 데이터를 </a:t>
            </a:r>
            <a:r>
              <a:rPr lang="en-US" altLang="ko-KR" b="1" spc="-150" dirty="0">
                <a:solidFill>
                  <a:schemeClr val="bg1"/>
                </a:solidFill>
              </a:rPr>
              <a:t>DB</a:t>
            </a:r>
            <a:r>
              <a:rPr lang="ko-KR" altLang="en-US" b="1" spc="-150" dirty="0">
                <a:solidFill>
                  <a:schemeClr val="bg1"/>
                </a:solidFill>
              </a:rPr>
              <a:t>에 저장하고 </a:t>
            </a:r>
            <a:endParaRPr lang="en-US" altLang="ko-KR" b="1" spc="-150" dirty="0">
              <a:solidFill>
                <a:schemeClr val="bg1"/>
              </a:solidFill>
            </a:endParaRPr>
          </a:p>
          <a:p>
            <a:r>
              <a:rPr lang="en-US" altLang="ko-KR" b="1" spc="-150" dirty="0">
                <a:solidFill>
                  <a:schemeClr val="bg1"/>
                </a:solidFill>
              </a:rPr>
              <a:t>                          </a:t>
            </a:r>
            <a:r>
              <a:rPr lang="ko-KR" altLang="en-US" b="1" spc="-150" dirty="0">
                <a:solidFill>
                  <a:schemeClr val="bg1"/>
                </a:solidFill>
              </a:rPr>
              <a:t>해당 </a:t>
            </a:r>
            <a:r>
              <a:rPr lang="en-US" altLang="ko-KR" b="1" spc="-150" dirty="0">
                <a:solidFill>
                  <a:schemeClr val="bg1"/>
                </a:solidFill>
              </a:rPr>
              <a:t>DB</a:t>
            </a:r>
            <a:r>
              <a:rPr lang="ko-KR" altLang="en-US" b="1" spc="-150" dirty="0">
                <a:solidFill>
                  <a:schemeClr val="bg1"/>
                </a:solidFill>
              </a:rPr>
              <a:t>를 연동시켜 시각화한 그래프를 웹으로 출력하기까지의 과정을 직접 구현해 볼 수 있었다</a:t>
            </a:r>
            <a:r>
              <a:rPr lang="en-US" altLang="ko-KR" b="1" spc="-150" dirty="0">
                <a:solidFill>
                  <a:schemeClr val="bg1"/>
                </a:solidFill>
              </a:rPr>
              <a:t>.</a:t>
            </a:r>
          </a:p>
          <a:p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FCCFE-E479-4DF6-AFBF-4AE18F44C5D9}"/>
              </a:ext>
            </a:extLst>
          </p:cNvPr>
          <p:cNvSpPr txBox="1"/>
          <p:nvPr/>
        </p:nvSpPr>
        <p:spPr>
          <a:xfrm>
            <a:off x="301033" y="2194079"/>
            <a:ext cx="11660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spc="-150" dirty="0">
                <a:solidFill>
                  <a:schemeClr val="bg1"/>
                </a:solidFill>
              </a:rPr>
              <a:t>김태완 </a:t>
            </a:r>
            <a:r>
              <a:rPr lang="en-US" altLang="ko-KR" b="1" spc="-150" dirty="0">
                <a:solidFill>
                  <a:schemeClr val="bg1"/>
                </a:solidFill>
              </a:rPr>
              <a:t>: </a:t>
            </a:r>
            <a:r>
              <a:rPr lang="ko-KR" altLang="en-US" b="1" spc="-150" dirty="0">
                <a:solidFill>
                  <a:schemeClr val="bg1"/>
                </a:solidFill>
              </a:rPr>
              <a:t>웹 </a:t>
            </a:r>
            <a:r>
              <a:rPr lang="ko-KR" altLang="en-US" b="1" spc="-150" dirty="0" err="1">
                <a:solidFill>
                  <a:schemeClr val="bg1"/>
                </a:solidFill>
              </a:rPr>
              <a:t>크롤링을</a:t>
            </a:r>
            <a:r>
              <a:rPr lang="ko-KR" altLang="en-US" b="1" spc="-150" dirty="0">
                <a:solidFill>
                  <a:schemeClr val="bg1"/>
                </a:solidFill>
              </a:rPr>
              <a:t> 시작으로 </a:t>
            </a:r>
            <a:r>
              <a:rPr lang="en-US" altLang="ko-KR" b="1" spc="-150" dirty="0">
                <a:solidFill>
                  <a:schemeClr val="bg1"/>
                </a:solidFill>
              </a:rPr>
              <a:t>MongoDB</a:t>
            </a:r>
            <a:r>
              <a:rPr lang="ko-KR" altLang="en-US" b="1" spc="-150" dirty="0">
                <a:solidFill>
                  <a:schemeClr val="bg1"/>
                </a:solidFill>
              </a:rPr>
              <a:t>와 같은 서버구축작업 및 웹서비스 구현이 조금은 어렵게 느꼈지만 이번 </a:t>
            </a:r>
            <a:endParaRPr lang="en-US" altLang="ko-KR" b="1" spc="-150" dirty="0">
              <a:solidFill>
                <a:schemeClr val="bg1"/>
              </a:solidFill>
            </a:endParaRPr>
          </a:p>
          <a:p>
            <a:r>
              <a:rPr lang="ko-KR" altLang="en-US" b="1" spc="-150" dirty="0">
                <a:solidFill>
                  <a:schemeClr val="bg1"/>
                </a:solidFill>
              </a:rPr>
              <a:t>                 프로젝트를</a:t>
            </a:r>
            <a:r>
              <a:rPr lang="en-US" altLang="ko-KR" b="1" spc="-150" dirty="0">
                <a:solidFill>
                  <a:schemeClr val="bg1"/>
                </a:solidFill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</a:rPr>
              <a:t>계기로 엔지니어링과 관련된 정보를 많이 습득 할 수 있었습니다</a:t>
            </a:r>
            <a:r>
              <a:rPr lang="en-US" altLang="ko-KR" b="1" spc="-150" dirty="0">
                <a:solidFill>
                  <a:schemeClr val="bg1"/>
                </a:solidFill>
              </a:rPr>
              <a:t>.</a:t>
            </a:r>
          </a:p>
          <a:p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811586-E78F-4E6B-913B-D0A9AB556175}"/>
              </a:ext>
            </a:extLst>
          </p:cNvPr>
          <p:cNvSpPr txBox="1"/>
          <p:nvPr/>
        </p:nvSpPr>
        <p:spPr>
          <a:xfrm>
            <a:off x="301033" y="3087004"/>
            <a:ext cx="10566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</a:rPr>
              <a:t>-  </a:t>
            </a:r>
            <a:r>
              <a:rPr lang="ko-KR" altLang="en-US" b="1" spc="-150" dirty="0">
                <a:solidFill>
                  <a:schemeClr val="bg1"/>
                </a:solidFill>
              </a:rPr>
              <a:t>이수진 </a:t>
            </a:r>
            <a:r>
              <a:rPr lang="en-US" altLang="ko-KR" b="1" spc="-150" dirty="0">
                <a:solidFill>
                  <a:schemeClr val="bg1"/>
                </a:solidFill>
              </a:rPr>
              <a:t>: </a:t>
            </a:r>
            <a:r>
              <a:rPr lang="ko-KR" altLang="en-US" b="1" spc="-150" dirty="0">
                <a:solidFill>
                  <a:schemeClr val="bg1"/>
                </a:solidFill>
              </a:rPr>
              <a:t>서버 셋팅부터 개발까지 한 번에 다양한 수행을 할 수 있어서 얻은 게 많은 프로젝트였습니다</a:t>
            </a:r>
            <a:r>
              <a:rPr lang="en-US" altLang="ko-KR" b="1" spc="-150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b="1" spc="-150" dirty="0">
                <a:solidFill>
                  <a:schemeClr val="bg1"/>
                </a:solidFill>
              </a:rPr>
              <a:t>                 하지만 클라우드 서버방식의 생소한 구조와 웹 연동에 있어서 구현에 어려움은 검색을 해도 나오는</a:t>
            </a:r>
            <a:endParaRPr lang="en-US" altLang="ko-KR" b="1" spc="-150" dirty="0">
              <a:solidFill>
                <a:schemeClr val="bg1"/>
              </a:solidFill>
            </a:endParaRPr>
          </a:p>
          <a:p>
            <a:r>
              <a:rPr lang="en-US" altLang="ko-KR" b="1" spc="-150" dirty="0">
                <a:solidFill>
                  <a:schemeClr val="bg1"/>
                </a:solidFill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</a:rPr>
              <a:t>                 부분이 한정적이라 어려웠습니다</a:t>
            </a:r>
            <a:r>
              <a:rPr lang="en-US" altLang="ko-KR" b="1" spc="-1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B30E43-91B2-4935-AB6B-671990ABFA98}"/>
              </a:ext>
            </a:extLst>
          </p:cNvPr>
          <p:cNvSpPr txBox="1"/>
          <p:nvPr/>
        </p:nvSpPr>
        <p:spPr>
          <a:xfrm>
            <a:off x="301033" y="4111159"/>
            <a:ext cx="11735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</a:rPr>
              <a:t>-  </a:t>
            </a:r>
            <a:r>
              <a:rPr lang="ko-KR" altLang="en-US" b="1" spc="-150" dirty="0">
                <a:solidFill>
                  <a:schemeClr val="bg1"/>
                </a:solidFill>
              </a:rPr>
              <a:t>한주형 </a:t>
            </a:r>
            <a:r>
              <a:rPr lang="en-US" altLang="ko-KR" b="1" spc="-150" dirty="0">
                <a:solidFill>
                  <a:schemeClr val="bg1"/>
                </a:solidFill>
              </a:rPr>
              <a:t>: </a:t>
            </a:r>
            <a:r>
              <a:rPr lang="ko-KR" altLang="en-US" b="1" spc="-150" dirty="0" err="1">
                <a:solidFill>
                  <a:schemeClr val="bg1"/>
                </a:solidFill>
              </a:rPr>
              <a:t>크롤링코드</a:t>
            </a:r>
            <a:r>
              <a:rPr lang="ko-KR" altLang="en-US" b="1" spc="-150" dirty="0">
                <a:solidFill>
                  <a:schemeClr val="bg1"/>
                </a:solidFill>
              </a:rPr>
              <a:t> 작성부터 </a:t>
            </a:r>
            <a:r>
              <a:rPr lang="en-US" altLang="ko-KR" b="1" spc="-150" dirty="0" err="1">
                <a:solidFill>
                  <a:schemeClr val="bg1"/>
                </a:solidFill>
              </a:rPr>
              <a:t>aws</a:t>
            </a:r>
            <a:r>
              <a:rPr lang="en-US" altLang="ko-KR" b="1" spc="-150" dirty="0">
                <a:solidFill>
                  <a:schemeClr val="bg1"/>
                </a:solidFill>
              </a:rPr>
              <a:t>, </a:t>
            </a:r>
            <a:r>
              <a:rPr lang="en-US" altLang="ko-KR" b="1" spc="-150" dirty="0" err="1">
                <a:solidFill>
                  <a:schemeClr val="bg1"/>
                </a:solidFill>
              </a:rPr>
              <a:t>mongodb</a:t>
            </a:r>
            <a:r>
              <a:rPr lang="ko-KR" altLang="en-US" b="1" spc="-150" dirty="0">
                <a:solidFill>
                  <a:schemeClr val="bg1"/>
                </a:solidFill>
              </a:rPr>
              <a:t>를 통한 서버 세팅</a:t>
            </a:r>
            <a:r>
              <a:rPr lang="en-US" altLang="ko-KR" b="1" spc="-150" dirty="0">
                <a:solidFill>
                  <a:schemeClr val="bg1"/>
                </a:solidFill>
              </a:rPr>
              <a:t>, Flask</a:t>
            </a:r>
            <a:r>
              <a:rPr lang="ko-KR" altLang="en-US" b="1" spc="-150" dirty="0">
                <a:solidFill>
                  <a:schemeClr val="bg1"/>
                </a:solidFill>
              </a:rPr>
              <a:t>패키지를 이용한 웹서비스 재현 등</a:t>
            </a:r>
            <a:r>
              <a:rPr lang="en-US" altLang="ko-KR" b="1" spc="-150" dirty="0">
                <a:solidFill>
                  <a:schemeClr val="bg1"/>
                </a:solidFill>
              </a:rPr>
              <a:t>...</a:t>
            </a:r>
            <a:r>
              <a:rPr lang="ko-KR" altLang="en-US" b="1" spc="-150" dirty="0">
                <a:solidFill>
                  <a:schemeClr val="bg1"/>
                </a:solidFill>
              </a:rPr>
              <a:t>하나의 서비스를 </a:t>
            </a:r>
            <a:endParaRPr lang="en-US" altLang="ko-KR" b="1" spc="-150" dirty="0">
              <a:solidFill>
                <a:schemeClr val="bg1"/>
              </a:solidFill>
            </a:endParaRPr>
          </a:p>
          <a:p>
            <a:r>
              <a:rPr lang="en-US" altLang="ko-KR" b="1" spc="-150" dirty="0">
                <a:solidFill>
                  <a:schemeClr val="bg1"/>
                </a:solidFill>
              </a:rPr>
              <a:t>                </a:t>
            </a:r>
            <a:r>
              <a:rPr lang="ko-KR" altLang="en-US" b="1" spc="-150" dirty="0">
                <a:solidFill>
                  <a:schemeClr val="bg1"/>
                </a:solidFill>
              </a:rPr>
              <a:t>구현함에 있어 필요한 것들을 바닥부터 쌓아 올리는 과정에서 엔지니어링에 대한 이해도의 상승을 꾀할 수 </a:t>
            </a:r>
            <a:endParaRPr lang="en-US" altLang="ko-KR" b="1" spc="-150" dirty="0">
              <a:solidFill>
                <a:schemeClr val="bg1"/>
              </a:solidFill>
            </a:endParaRPr>
          </a:p>
          <a:p>
            <a:r>
              <a:rPr lang="en-US" altLang="ko-KR" b="1" spc="-150" dirty="0">
                <a:solidFill>
                  <a:schemeClr val="bg1"/>
                </a:solidFill>
              </a:rPr>
              <a:t>                </a:t>
            </a:r>
            <a:r>
              <a:rPr lang="ko-KR" altLang="en-US" b="1" spc="-150" dirty="0">
                <a:solidFill>
                  <a:schemeClr val="bg1"/>
                </a:solidFill>
              </a:rPr>
              <a:t>있었습니다</a:t>
            </a:r>
            <a:r>
              <a:rPr lang="en-US" altLang="ko-KR" b="1" spc="-150" dirty="0">
                <a:solidFill>
                  <a:schemeClr val="bg1"/>
                </a:solidFill>
              </a:rPr>
              <a:t>.</a:t>
            </a:r>
          </a:p>
          <a:p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F136D3-3412-4F7C-8FBA-CF9B20EF30B4}"/>
              </a:ext>
            </a:extLst>
          </p:cNvPr>
          <p:cNvSpPr txBox="1"/>
          <p:nvPr/>
        </p:nvSpPr>
        <p:spPr>
          <a:xfrm>
            <a:off x="301033" y="5311488"/>
            <a:ext cx="1094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</a:rPr>
              <a:t>-  </a:t>
            </a:r>
            <a:r>
              <a:rPr lang="ko-KR" altLang="en-US" b="1" spc="-150" dirty="0" err="1">
                <a:solidFill>
                  <a:schemeClr val="bg1"/>
                </a:solidFill>
              </a:rPr>
              <a:t>홍효석</a:t>
            </a:r>
            <a:r>
              <a:rPr lang="ko-KR" altLang="en-US" b="1" spc="-150" dirty="0">
                <a:solidFill>
                  <a:schemeClr val="bg1"/>
                </a:solidFill>
              </a:rPr>
              <a:t> </a:t>
            </a:r>
            <a:r>
              <a:rPr lang="en-US" altLang="ko-KR" b="1" spc="-150" dirty="0">
                <a:solidFill>
                  <a:schemeClr val="bg1"/>
                </a:solidFill>
              </a:rPr>
              <a:t>: DB </a:t>
            </a:r>
            <a:r>
              <a:rPr lang="ko-KR" altLang="en-US" b="1" spc="-150" dirty="0">
                <a:solidFill>
                  <a:schemeClr val="bg1"/>
                </a:solidFill>
              </a:rPr>
              <a:t>종류도 매우 다양하다는 것을 느꼈고 </a:t>
            </a:r>
            <a:r>
              <a:rPr lang="en-US" altLang="ko-KR" b="1" spc="-150" dirty="0">
                <a:solidFill>
                  <a:schemeClr val="bg1"/>
                </a:solidFill>
              </a:rPr>
              <a:t>DB </a:t>
            </a:r>
            <a:r>
              <a:rPr lang="ko-KR" altLang="en-US" b="1" spc="-150" dirty="0">
                <a:solidFill>
                  <a:schemeClr val="bg1"/>
                </a:solidFill>
              </a:rPr>
              <a:t>구축부터 서버 구현 및 웹까지 표현하는 방법 또한 다양하고                </a:t>
            </a:r>
            <a:endParaRPr lang="en-US" altLang="ko-KR" b="1" spc="-150" dirty="0">
              <a:solidFill>
                <a:schemeClr val="bg1"/>
              </a:solidFill>
            </a:endParaRPr>
          </a:p>
          <a:p>
            <a:r>
              <a:rPr lang="ko-KR" altLang="en-US" b="1" spc="-150" dirty="0">
                <a:solidFill>
                  <a:schemeClr val="bg1"/>
                </a:solidFill>
              </a:rPr>
              <a:t>               쉽지 않다는 것을</a:t>
            </a:r>
            <a:r>
              <a:rPr lang="en-US" altLang="ko-KR" b="1" spc="-150" dirty="0">
                <a:solidFill>
                  <a:schemeClr val="bg1"/>
                </a:solidFill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</a:rPr>
              <a:t>배웠습니다</a:t>
            </a:r>
            <a:r>
              <a:rPr lang="en-US" altLang="ko-KR" b="1" spc="-150" dirty="0">
                <a:solidFill>
                  <a:schemeClr val="bg1"/>
                </a:solidFill>
              </a:rPr>
              <a:t>.  </a:t>
            </a:r>
            <a:r>
              <a:rPr lang="ko-KR" altLang="en-US" b="1" spc="-150" dirty="0">
                <a:solidFill>
                  <a:schemeClr val="bg1"/>
                </a:solidFill>
              </a:rPr>
              <a:t>하지만 과정 중 발생한 에러를 찾아보고 해결하면서 많은 것을 배웠습니다</a:t>
            </a:r>
            <a:r>
              <a:rPr lang="en-US" altLang="ko-KR" b="1" spc="-150" dirty="0">
                <a:solidFill>
                  <a:schemeClr val="bg1"/>
                </a:solidFill>
              </a:rPr>
              <a:t>.</a:t>
            </a:r>
            <a:r>
              <a:rPr lang="ko-KR" altLang="en-US" b="1" spc="-15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0452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포브스 - 중앙시사매거진">
            <a:extLst>
              <a:ext uri="{FF2B5EF4-FFF2-40B4-BE49-F238E27FC236}">
                <a16:creationId xmlns:a16="http://schemas.microsoft.com/office/drawing/2014/main" id="{9A820980-89EA-479F-92F7-33D83BAED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082" y="0"/>
            <a:ext cx="122370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3A7A238-47D2-4BF2-B93B-EE4EC5BCC794}"/>
              </a:ext>
            </a:extLst>
          </p:cNvPr>
          <p:cNvSpPr/>
          <p:nvPr/>
        </p:nvSpPr>
        <p:spPr>
          <a:xfrm>
            <a:off x="-45082" y="0"/>
            <a:ext cx="12237082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36AA69-8C26-487A-9445-3E8E6F809B94}"/>
              </a:ext>
            </a:extLst>
          </p:cNvPr>
          <p:cNvSpPr txBox="1"/>
          <p:nvPr/>
        </p:nvSpPr>
        <p:spPr>
          <a:xfrm>
            <a:off x="2999540" y="2644170"/>
            <a:ext cx="61478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437994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주식투자 광풍 – 노동운동이 젊은이들에게 제시할 미래를 묻는다 &gt; 온라인신문/동영상/카드뉴스 | 노해투">
            <a:extLst>
              <a:ext uri="{FF2B5EF4-FFF2-40B4-BE49-F238E27FC236}">
                <a16:creationId xmlns:a16="http://schemas.microsoft.com/office/drawing/2014/main" id="{D947AE80-A63D-40CC-8CA8-444346EDD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A4D4C9-7F1C-4ADA-AD71-6C7EDBCCE116}"/>
              </a:ext>
            </a:extLst>
          </p:cNvPr>
          <p:cNvSpPr/>
          <p:nvPr/>
        </p:nvSpPr>
        <p:spPr>
          <a:xfrm>
            <a:off x="-45082" y="0"/>
            <a:ext cx="12237082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25833-31E5-4E83-AD32-D80A8B13C9C3}"/>
              </a:ext>
            </a:extLst>
          </p:cNvPr>
          <p:cNvSpPr txBox="1"/>
          <p:nvPr/>
        </p:nvSpPr>
        <p:spPr>
          <a:xfrm>
            <a:off x="3916458" y="2967335"/>
            <a:ext cx="4314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352445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기획/주린이들의 주식일기①] 대학생 주린이, 주식시장에 새 바람 몰고 온 배경은? - 리크루트타임스">
            <a:extLst>
              <a:ext uri="{FF2B5EF4-FFF2-40B4-BE49-F238E27FC236}">
                <a16:creationId xmlns:a16="http://schemas.microsoft.com/office/drawing/2014/main" id="{565E72DD-03F2-42CE-8A60-9315E4120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841E011-A4D7-4547-9631-6252BD936E89}"/>
              </a:ext>
            </a:extLst>
          </p:cNvPr>
          <p:cNvSpPr/>
          <p:nvPr/>
        </p:nvSpPr>
        <p:spPr>
          <a:xfrm>
            <a:off x="-45082" y="0"/>
            <a:ext cx="12237082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3D22F-D97D-42E6-9624-9DA646C69785}"/>
              </a:ext>
            </a:extLst>
          </p:cNvPr>
          <p:cNvSpPr txBox="1"/>
          <p:nvPr/>
        </p:nvSpPr>
        <p:spPr>
          <a:xfrm>
            <a:off x="184783" y="317676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프로젝트 기획 배경 및 목표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E598C35-EB9E-4313-A8E5-88C408E7EE0A}"/>
              </a:ext>
            </a:extLst>
          </p:cNvPr>
          <p:cNvCxnSpPr>
            <a:cxnSpLocks/>
          </p:cNvCxnSpPr>
          <p:nvPr/>
        </p:nvCxnSpPr>
        <p:spPr>
          <a:xfrm>
            <a:off x="302770" y="996340"/>
            <a:ext cx="4342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64C23A-18BA-4F76-8D82-DD657BF2A3AF}"/>
              </a:ext>
            </a:extLst>
          </p:cNvPr>
          <p:cNvSpPr txBox="1"/>
          <p:nvPr/>
        </p:nvSpPr>
        <p:spPr>
          <a:xfrm>
            <a:off x="992581" y="2551837"/>
            <a:ext cx="101617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spc="-3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</a:t>
            </a:r>
            <a:r>
              <a:rPr lang="ko-KR" altLang="en-US" sz="5400" b="1" spc="-300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sz="5400" b="1" spc="-3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</a:t>
            </a:r>
            <a:r>
              <a:rPr lang="ko-KR" altLang="en-US" sz="5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5400" b="1" spc="-3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MongoDB</a:t>
            </a:r>
            <a:r>
              <a:rPr lang="ko-KR" altLang="en-US" sz="5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</a:t>
            </a:r>
            <a:endParaRPr lang="en-US" altLang="ko-KR" sz="5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5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주식데이터 생성 및 시각화</a:t>
            </a:r>
          </a:p>
        </p:txBody>
      </p:sp>
    </p:spTree>
    <p:extLst>
      <p:ext uri="{BB962C8B-B14F-4D97-AF65-F5344CB8AC3E}">
        <p14:creationId xmlns:p14="http://schemas.microsoft.com/office/powerpoint/2010/main" val="1728937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기획/주린이들의 주식일기①] 대학생 주린이, 주식시장에 새 바람 몰고 온 배경은? - 리크루트타임스">
            <a:extLst>
              <a:ext uri="{FF2B5EF4-FFF2-40B4-BE49-F238E27FC236}">
                <a16:creationId xmlns:a16="http://schemas.microsoft.com/office/drawing/2014/main" id="{565E72DD-03F2-42CE-8A60-9315E4120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841E011-A4D7-4547-9631-6252BD936E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3D22F-D97D-42E6-9624-9DA646C69785}"/>
              </a:ext>
            </a:extLst>
          </p:cNvPr>
          <p:cNvSpPr txBox="1"/>
          <p:nvPr/>
        </p:nvSpPr>
        <p:spPr>
          <a:xfrm>
            <a:off x="184783" y="317676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구성원 및 역할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E598C35-EB9E-4313-A8E5-88C408E7EE0A}"/>
              </a:ext>
            </a:extLst>
          </p:cNvPr>
          <p:cNvCxnSpPr>
            <a:cxnSpLocks/>
          </p:cNvCxnSpPr>
          <p:nvPr/>
        </p:nvCxnSpPr>
        <p:spPr>
          <a:xfrm>
            <a:off x="302770" y="967311"/>
            <a:ext cx="2338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8EAA02-FD2D-4C89-A990-23D83D70FAA0}"/>
              </a:ext>
            </a:extLst>
          </p:cNvPr>
          <p:cNvSpPr txBox="1"/>
          <p:nvPr/>
        </p:nvSpPr>
        <p:spPr>
          <a:xfrm>
            <a:off x="836580" y="1544848"/>
            <a:ext cx="7704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</a:rPr>
              <a:t>- </a:t>
            </a:r>
            <a:r>
              <a:rPr lang="ko-KR" altLang="en-US" sz="3200" b="1" spc="-150" dirty="0">
                <a:solidFill>
                  <a:schemeClr val="bg1"/>
                </a:solidFill>
              </a:rPr>
              <a:t>김수민</a:t>
            </a:r>
            <a:r>
              <a:rPr lang="en-US" altLang="ko-KR" sz="3200" b="1" spc="-150" dirty="0">
                <a:solidFill>
                  <a:schemeClr val="bg1"/>
                </a:solidFill>
              </a:rPr>
              <a:t>(</a:t>
            </a:r>
            <a:r>
              <a:rPr lang="ko-KR" altLang="en-US" sz="3200" b="1" spc="-150" dirty="0">
                <a:solidFill>
                  <a:schemeClr val="bg1"/>
                </a:solidFill>
              </a:rPr>
              <a:t>조장</a:t>
            </a:r>
            <a:r>
              <a:rPr lang="en-US" altLang="ko-KR" sz="3200" b="1" spc="-150" dirty="0">
                <a:solidFill>
                  <a:schemeClr val="bg1"/>
                </a:solidFill>
              </a:rPr>
              <a:t>) : </a:t>
            </a:r>
            <a:r>
              <a:rPr lang="ko-KR" altLang="en-US" sz="3200" b="1" spc="-150" dirty="0">
                <a:solidFill>
                  <a:schemeClr val="bg1"/>
                </a:solidFill>
              </a:rPr>
              <a:t>기획안</a:t>
            </a:r>
            <a:r>
              <a:rPr lang="en-US" altLang="ko-KR" sz="3200" b="1" spc="-150" dirty="0">
                <a:solidFill>
                  <a:schemeClr val="bg1"/>
                </a:solidFill>
              </a:rPr>
              <a:t>, WBS </a:t>
            </a:r>
            <a:r>
              <a:rPr lang="ko-KR" altLang="en-US" sz="3200" b="1" spc="-150" dirty="0">
                <a:solidFill>
                  <a:schemeClr val="bg1"/>
                </a:solidFill>
              </a:rPr>
              <a:t>작성 및 발표</a:t>
            </a:r>
            <a:r>
              <a:rPr lang="en-US" altLang="ko-KR" sz="3200" b="1" spc="-150" dirty="0">
                <a:solidFill>
                  <a:schemeClr val="bg1"/>
                </a:solidFill>
              </a:rPr>
              <a:t> </a:t>
            </a:r>
            <a:endParaRPr lang="ko-KR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FCCFE-E479-4DF6-AFBF-4AE18F44C5D9}"/>
              </a:ext>
            </a:extLst>
          </p:cNvPr>
          <p:cNvSpPr txBox="1"/>
          <p:nvPr/>
        </p:nvSpPr>
        <p:spPr>
          <a:xfrm>
            <a:off x="836580" y="2483367"/>
            <a:ext cx="4960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</a:rPr>
              <a:t>- </a:t>
            </a:r>
            <a:r>
              <a:rPr lang="ko-KR" altLang="en-US" sz="3200" b="1" spc="-150" dirty="0">
                <a:solidFill>
                  <a:schemeClr val="bg1"/>
                </a:solidFill>
              </a:rPr>
              <a:t>김태완 </a:t>
            </a:r>
            <a:r>
              <a:rPr lang="en-US" altLang="ko-KR" sz="3200" b="1" spc="-150" dirty="0">
                <a:solidFill>
                  <a:schemeClr val="bg1"/>
                </a:solidFill>
              </a:rPr>
              <a:t>: </a:t>
            </a:r>
            <a:r>
              <a:rPr lang="ko-KR" altLang="en-US" sz="3200" b="1" spc="-150" dirty="0" err="1">
                <a:solidFill>
                  <a:schemeClr val="bg1"/>
                </a:solidFill>
              </a:rPr>
              <a:t>작업물</a:t>
            </a:r>
            <a:r>
              <a:rPr lang="ko-KR" altLang="en-US" sz="3200" b="1" spc="-150" dirty="0">
                <a:solidFill>
                  <a:schemeClr val="bg1"/>
                </a:solidFill>
              </a:rPr>
              <a:t> 파일 통합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811586-E78F-4E6B-913B-D0A9AB556175}"/>
              </a:ext>
            </a:extLst>
          </p:cNvPr>
          <p:cNvSpPr txBox="1"/>
          <p:nvPr/>
        </p:nvSpPr>
        <p:spPr>
          <a:xfrm>
            <a:off x="873457" y="3497471"/>
            <a:ext cx="3661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</a:rPr>
              <a:t>- </a:t>
            </a:r>
            <a:r>
              <a:rPr lang="ko-KR" altLang="en-US" sz="3200" b="1" spc="-150" dirty="0">
                <a:solidFill>
                  <a:schemeClr val="bg1"/>
                </a:solidFill>
              </a:rPr>
              <a:t>이수진 </a:t>
            </a:r>
            <a:r>
              <a:rPr lang="en-US" altLang="ko-KR" sz="3200" b="1" spc="-150" dirty="0">
                <a:solidFill>
                  <a:schemeClr val="bg1"/>
                </a:solidFill>
              </a:rPr>
              <a:t>: </a:t>
            </a:r>
            <a:r>
              <a:rPr lang="ko-KR" altLang="en-US" sz="3200" b="1" spc="-150" dirty="0">
                <a:solidFill>
                  <a:schemeClr val="bg1"/>
                </a:solidFill>
              </a:rPr>
              <a:t>최종 발표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B30E43-91B2-4935-AB6B-671990ABFA98}"/>
              </a:ext>
            </a:extLst>
          </p:cNvPr>
          <p:cNvSpPr txBox="1"/>
          <p:nvPr/>
        </p:nvSpPr>
        <p:spPr>
          <a:xfrm>
            <a:off x="873457" y="4584891"/>
            <a:ext cx="4834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</a:rPr>
              <a:t>- </a:t>
            </a:r>
            <a:r>
              <a:rPr lang="ko-KR" altLang="en-US" sz="3200" b="1" spc="-150" dirty="0">
                <a:solidFill>
                  <a:schemeClr val="bg1"/>
                </a:solidFill>
              </a:rPr>
              <a:t>한주형 </a:t>
            </a:r>
            <a:r>
              <a:rPr lang="en-US" altLang="ko-KR" sz="3200" b="1" spc="-150" dirty="0">
                <a:solidFill>
                  <a:schemeClr val="bg1"/>
                </a:solidFill>
              </a:rPr>
              <a:t>: </a:t>
            </a:r>
            <a:r>
              <a:rPr lang="ko-KR" altLang="en-US" sz="3200" b="1" spc="-150" dirty="0">
                <a:solidFill>
                  <a:schemeClr val="bg1"/>
                </a:solidFill>
              </a:rPr>
              <a:t>포트폴리오 작성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F136D3-3412-4F7C-8FBA-CF9B20EF30B4}"/>
              </a:ext>
            </a:extLst>
          </p:cNvPr>
          <p:cNvSpPr txBox="1"/>
          <p:nvPr/>
        </p:nvSpPr>
        <p:spPr>
          <a:xfrm>
            <a:off x="880837" y="5702141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</a:rPr>
              <a:t>- </a:t>
            </a:r>
            <a:r>
              <a:rPr lang="ko-KR" altLang="en-US" sz="3200" b="1" spc="-150" dirty="0" err="1">
                <a:solidFill>
                  <a:schemeClr val="bg1"/>
                </a:solidFill>
              </a:rPr>
              <a:t>홍효석</a:t>
            </a:r>
            <a:r>
              <a:rPr lang="ko-KR" altLang="en-US" sz="3200" b="1" spc="-150" dirty="0">
                <a:solidFill>
                  <a:schemeClr val="bg1"/>
                </a:solidFill>
              </a:rPr>
              <a:t> </a:t>
            </a:r>
            <a:r>
              <a:rPr lang="en-US" altLang="ko-KR" sz="3200" b="1" spc="-150" dirty="0">
                <a:solidFill>
                  <a:schemeClr val="bg1"/>
                </a:solidFill>
              </a:rPr>
              <a:t>: </a:t>
            </a:r>
            <a:r>
              <a:rPr lang="ko-KR" altLang="en-US" sz="3200" b="1" spc="-150" dirty="0">
                <a:solidFill>
                  <a:schemeClr val="bg1"/>
                </a:solidFill>
              </a:rPr>
              <a:t>발표용 </a:t>
            </a:r>
            <a:r>
              <a:rPr lang="en-US" altLang="ko-KR" sz="3200" b="1" spc="-150" dirty="0">
                <a:solidFill>
                  <a:schemeClr val="bg1"/>
                </a:solidFill>
              </a:rPr>
              <a:t>PPT </a:t>
            </a:r>
            <a:r>
              <a:rPr lang="ko-KR" altLang="en-US" sz="3200" b="1" spc="-150" dirty="0">
                <a:solidFill>
                  <a:schemeClr val="bg1"/>
                </a:solidFill>
              </a:rPr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2653029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주식투자 광풍 – 노동운동이 젊은이들에게 제시할 미래를 묻는다 &gt; 온라인신문/동영상/카드뉴스 | 노해투">
            <a:extLst>
              <a:ext uri="{FF2B5EF4-FFF2-40B4-BE49-F238E27FC236}">
                <a16:creationId xmlns:a16="http://schemas.microsoft.com/office/drawing/2014/main" id="{D947AE80-A63D-40CC-8CA8-444346EDD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A4D4C9-7F1C-4ADA-AD71-6C7EDBCCE116}"/>
              </a:ext>
            </a:extLst>
          </p:cNvPr>
          <p:cNvSpPr/>
          <p:nvPr/>
        </p:nvSpPr>
        <p:spPr>
          <a:xfrm>
            <a:off x="-45082" y="0"/>
            <a:ext cx="12237082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25833-31E5-4E83-AD32-D80A8B13C9C3}"/>
              </a:ext>
            </a:extLst>
          </p:cNvPr>
          <p:cNvSpPr txBox="1"/>
          <p:nvPr/>
        </p:nvSpPr>
        <p:spPr>
          <a:xfrm>
            <a:off x="4673078" y="2967335"/>
            <a:ext cx="280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전체구성</a:t>
            </a:r>
          </a:p>
        </p:txBody>
      </p:sp>
    </p:spTree>
    <p:extLst>
      <p:ext uri="{BB962C8B-B14F-4D97-AF65-F5344CB8AC3E}">
        <p14:creationId xmlns:p14="http://schemas.microsoft.com/office/powerpoint/2010/main" val="4156792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2018년 데이터 분석 트렌드를 읽는 '6가지 키워드' - CIO Korea">
            <a:extLst>
              <a:ext uri="{FF2B5EF4-FFF2-40B4-BE49-F238E27FC236}">
                <a16:creationId xmlns:a16="http://schemas.microsoft.com/office/drawing/2014/main" id="{E8F3FA8A-DDD2-411B-BBAA-7340B1FB0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FE7069C-A3F1-4535-ACAE-3BC01DB32299}"/>
              </a:ext>
            </a:extLst>
          </p:cNvPr>
          <p:cNvSpPr/>
          <p:nvPr/>
        </p:nvSpPr>
        <p:spPr>
          <a:xfrm>
            <a:off x="-45082" y="-25748"/>
            <a:ext cx="12237082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982923-2B58-460C-84E5-9CCE113D45A9}"/>
              </a:ext>
            </a:extLst>
          </p:cNvPr>
          <p:cNvSpPr txBox="1"/>
          <p:nvPr/>
        </p:nvSpPr>
        <p:spPr>
          <a:xfrm>
            <a:off x="184783" y="31767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화면 구성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EDBA06B-C1B6-48DA-89D2-BC8049E057A0}"/>
              </a:ext>
            </a:extLst>
          </p:cNvPr>
          <p:cNvCxnSpPr>
            <a:cxnSpLocks/>
          </p:cNvCxnSpPr>
          <p:nvPr/>
        </p:nvCxnSpPr>
        <p:spPr>
          <a:xfrm>
            <a:off x="184783" y="864779"/>
            <a:ext cx="17475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B3D122D-3461-462C-A223-389DC7279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83" y="1353881"/>
            <a:ext cx="1600200" cy="3457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CCE401-F70C-4B2F-B913-1E8F6B035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833" y="959081"/>
            <a:ext cx="7867457" cy="42471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F5735E1-22F0-4D1B-88B0-E5F874C3B152}"/>
              </a:ext>
            </a:extLst>
          </p:cNvPr>
          <p:cNvSpPr/>
          <p:nvPr/>
        </p:nvSpPr>
        <p:spPr>
          <a:xfrm>
            <a:off x="184783" y="3506680"/>
            <a:ext cx="1600200" cy="16867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FD055C-BE6C-4924-AD85-3320EA5F1BBA}"/>
              </a:ext>
            </a:extLst>
          </p:cNvPr>
          <p:cNvSpPr/>
          <p:nvPr/>
        </p:nvSpPr>
        <p:spPr>
          <a:xfrm>
            <a:off x="184783" y="3701103"/>
            <a:ext cx="1600200" cy="16867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90E6143-6EBB-40AB-82EB-2B04652EEBE3}"/>
              </a:ext>
            </a:extLst>
          </p:cNvPr>
          <p:cNvSpPr/>
          <p:nvPr/>
        </p:nvSpPr>
        <p:spPr>
          <a:xfrm>
            <a:off x="3488755" y="933333"/>
            <a:ext cx="8007827" cy="435775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B6E2D7-0EAA-45E8-9727-8651B6CC3216}"/>
              </a:ext>
            </a:extLst>
          </p:cNvPr>
          <p:cNvCxnSpPr/>
          <p:nvPr/>
        </p:nvCxnSpPr>
        <p:spPr>
          <a:xfrm flipV="1">
            <a:off x="1784983" y="2769833"/>
            <a:ext cx="1703772" cy="816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6B1916E-3077-403D-B86F-1EB1414C438D}"/>
              </a:ext>
            </a:extLst>
          </p:cNvPr>
          <p:cNvCxnSpPr>
            <a:cxnSpLocks/>
          </p:cNvCxnSpPr>
          <p:nvPr/>
        </p:nvCxnSpPr>
        <p:spPr>
          <a:xfrm flipV="1">
            <a:off x="1784983" y="2826064"/>
            <a:ext cx="1693558" cy="9336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EE6FC3-9D45-442C-8C3A-E42181B0FF82}"/>
              </a:ext>
            </a:extLst>
          </p:cNvPr>
          <p:cNvSpPr/>
          <p:nvPr/>
        </p:nvSpPr>
        <p:spPr>
          <a:xfrm>
            <a:off x="186119" y="3915882"/>
            <a:ext cx="1600200" cy="16867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22348-E54A-47E8-AD6B-88C9DDC62FC6}"/>
              </a:ext>
            </a:extLst>
          </p:cNvPr>
          <p:cNvSpPr/>
          <p:nvPr/>
        </p:nvSpPr>
        <p:spPr>
          <a:xfrm>
            <a:off x="184783" y="4327864"/>
            <a:ext cx="1600200" cy="16867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3DB5052-84B6-4401-8DA6-24AA3151D567}"/>
              </a:ext>
            </a:extLst>
          </p:cNvPr>
          <p:cNvSpPr/>
          <p:nvPr/>
        </p:nvSpPr>
        <p:spPr>
          <a:xfrm>
            <a:off x="3673538" y="3785440"/>
            <a:ext cx="1209180" cy="20063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13AC0A6-9020-4EE4-BA0E-0F11147ED1D2}"/>
              </a:ext>
            </a:extLst>
          </p:cNvPr>
          <p:cNvCxnSpPr>
            <a:cxnSpLocks/>
          </p:cNvCxnSpPr>
          <p:nvPr/>
        </p:nvCxnSpPr>
        <p:spPr>
          <a:xfrm flipH="1">
            <a:off x="1795197" y="3820599"/>
            <a:ext cx="1880528" cy="17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84D3738-4877-42B2-A56A-4BCAD112D4FE}"/>
              </a:ext>
            </a:extLst>
          </p:cNvPr>
          <p:cNvCxnSpPr/>
          <p:nvPr/>
        </p:nvCxnSpPr>
        <p:spPr>
          <a:xfrm flipV="1">
            <a:off x="1795197" y="3908220"/>
            <a:ext cx="1878341" cy="5039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0664B6-39D1-4BD8-ABBA-E3EBAE01D02E}"/>
              </a:ext>
            </a:extLst>
          </p:cNvPr>
          <p:cNvSpPr/>
          <p:nvPr/>
        </p:nvSpPr>
        <p:spPr>
          <a:xfrm>
            <a:off x="184783" y="4126221"/>
            <a:ext cx="1600200" cy="16867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74D61E-01BC-4D2D-9EEB-466F7B346B94}"/>
              </a:ext>
            </a:extLst>
          </p:cNvPr>
          <p:cNvSpPr/>
          <p:nvPr/>
        </p:nvSpPr>
        <p:spPr>
          <a:xfrm>
            <a:off x="184783" y="1810748"/>
            <a:ext cx="1600200" cy="16867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CCDF87B-60EE-4845-ABC7-2E7BCAB0EEE6}"/>
              </a:ext>
            </a:extLst>
          </p:cNvPr>
          <p:cNvCxnSpPr>
            <a:stCxn id="34" idx="3"/>
          </p:cNvCxnSpPr>
          <p:nvPr/>
        </p:nvCxnSpPr>
        <p:spPr>
          <a:xfrm flipV="1">
            <a:off x="1784983" y="2826064"/>
            <a:ext cx="5263887" cy="138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F6393D9-EF93-4B1E-8CC0-ACDFD87ADF05}"/>
              </a:ext>
            </a:extLst>
          </p:cNvPr>
          <p:cNvCxnSpPr>
            <a:cxnSpLocks/>
          </p:cNvCxnSpPr>
          <p:nvPr/>
        </p:nvCxnSpPr>
        <p:spPr>
          <a:xfrm flipH="1" flipV="1">
            <a:off x="1784983" y="1900466"/>
            <a:ext cx="5263887" cy="86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2A93478-E5AC-4E28-8A22-664A4A8A1651}"/>
              </a:ext>
            </a:extLst>
          </p:cNvPr>
          <p:cNvCxnSpPr>
            <a:cxnSpLocks/>
          </p:cNvCxnSpPr>
          <p:nvPr/>
        </p:nvCxnSpPr>
        <p:spPr>
          <a:xfrm flipH="1" flipV="1">
            <a:off x="1160924" y="2313925"/>
            <a:ext cx="5887946" cy="43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5FF1D2B-B30F-4594-8A35-50680654EA8E}"/>
              </a:ext>
            </a:extLst>
          </p:cNvPr>
          <p:cNvCxnSpPr>
            <a:cxnSpLocks/>
          </p:cNvCxnSpPr>
          <p:nvPr/>
        </p:nvCxnSpPr>
        <p:spPr>
          <a:xfrm flipV="1">
            <a:off x="1795197" y="2459115"/>
            <a:ext cx="5360205" cy="1579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0586A1B-914E-41DE-80D3-71FB7882E090}"/>
              </a:ext>
            </a:extLst>
          </p:cNvPr>
          <p:cNvCxnSpPr>
            <a:cxnSpLocks/>
          </p:cNvCxnSpPr>
          <p:nvPr/>
        </p:nvCxnSpPr>
        <p:spPr>
          <a:xfrm flipH="1" flipV="1">
            <a:off x="1160924" y="2287481"/>
            <a:ext cx="5962212" cy="152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3B6FBF-5F81-4F83-8E20-9F1BB9C63EAE}"/>
              </a:ext>
            </a:extLst>
          </p:cNvPr>
          <p:cNvSpPr/>
          <p:nvPr/>
        </p:nvSpPr>
        <p:spPr>
          <a:xfrm>
            <a:off x="194997" y="2430576"/>
            <a:ext cx="1579772" cy="103000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886594-83BB-422B-A300-41A2F86E46C0}"/>
              </a:ext>
            </a:extLst>
          </p:cNvPr>
          <p:cNvSpPr/>
          <p:nvPr/>
        </p:nvSpPr>
        <p:spPr>
          <a:xfrm>
            <a:off x="3673538" y="4011822"/>
            <a:ext cx="1209180" cy="799634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B7FE628-8645-4D54-8838-A02121A42BA0}"/>
              </a:ext>
            </a:extLst>
          </p:cNvPr>
          <p:cNvCxnSpPr/>
          <p:nvPr/>
        </p:nvCxnSpPr>
        <p:spPr>
          <a:xfrm>
            <a:off x="1793010" y="2826064"/>
            <a:ext cx="1880528" cy="14688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46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2018년 데이터 분석 트렌드를 읽는 '6가지 키워드' - CIO Korea">
            <a:extLst>
              <a:ext uri="{FF2B5EF4-FFF2-40B4-BE49-F238E27FC236}">
                <a16:creationId xmlns:a16="http://schemas.microsoft.com/office/drawing/2014/main" id="{E8F3FA8A-DDD2-411B-BBAA-7340B1FB0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FE7069C-A3F1-4535-ACAE-3BC01DB32299}"/>
              </a:ext>
            </a:extLst>
          </p:cNvPr>
          <p:cNvSpPr/>
          <p:nvPr/>
        </p:nvSpPr>
        <p:spPr>
          <a:xfrm>
            <a:off x="-45082" y="-25748"/>
            <a:ext cx="12237082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982923-2B58-460C-84E5-9CCE113D45A9}"/>
              </a:ext>
            </a:extLst>
          </p:cNvPr>
          <p:cNvSpPr txBox="1"/>
          <p:nvPr/>
        </p:nvSpPr>
        <p:spPr>
          <a:xfrm>
            <a:off x="184783" y="31767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핵심 코드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EDBA06B-C1B6-48DA-89D2-BC8049E057A0}"/>
              </a:ext>
            </a:extLst>
          </p:cNvPr>
          <p:cNvCxnSpPr>
            <a:cxnSpLocks/>
          </p:cNvCxnSpPr>
          <p:nvPr/>
        </p:nvCxnSpPr>
        <p:spPr>
          <a:xfrm>
            <a:off x="184783" y="864779"/>
            <a:ext cx="17475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984ECB9-7CA0-4152-94E4-EA04D3CE8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83" y="1385702"/>
            <a:ext cx="9296400" cy="695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457440-1CB7-4947-9F33-524600528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3" y="2661932"/>
            <a:ext cx="4962525" cy="714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CD81DD-BAFB-4D94-AB45-A0007956E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83" y="3971035"/>
            <a:ext cx="5400675" cy="2390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D2CF74-0740-43D9-BA9B-063B59628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613" y="2857633"/>
            <a:ext cx="4143375" cy="1714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D5B08E-D6AB-463D-B5C3-197D6137C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7613" y="4768059"/>
            <a:ext cx="4248150" cy="40005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4CCDE7A-99BF-4E74-9671-0EFA8D8BF180}"/>
              </a:ext>
            </a:extLst>
          </p:cNvPr>
          <p:cNvSpPr/>
          <p:nvPr/>
        </p:nvSpPr>
        <p:spPr>
          <a:xfrm>
            <a:off x="5504388" y="2813881"/>
            <a:ext cx="958788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5A61EAA-E421-4383-97F7-08CD383769E9}"/>
              </a:ext>
            </a:extLst>
          </p:cNvPr>
          <p:cNvSpPr/>
          <p:nvPr/>
        </p:nvSpPr>
        <p:spPr>
          <a:xfrm>
            <a:off x="5657141" y="4819852"/>
            <a:ext cx="958788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490325-A894-402C-83B4-DB5A80F28D2F}"/>
              </a:ext>
            </a:extLst>
          </p:cNvPr>
          <p:cNvSpPr txBox="1"/>
          <p:nvPr/>
        </p:nvSpPr>
        <p:spPr>
          <a:xfrm>
            <a:off x="184783" y="972718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Main App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D0D551-5AD2-48A0-8416-F250131EB38D}"/>
              </a:ext>
            </a:extLst>
          </p:cNvPr>
          <p:cNvSpPr txBox="1"/>
          <p:nvPr/>
        </p:nvSpPr>
        <p:spPr>
          <a:xfrm>
            <a:off x="184783" y="3558051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Jinja </a:t>
            </a:r>
            <a:r>
              <a:rPr lang="ko-KR" altLang="en-US" sz="2000" b="1" dirty="0">
                <a:solidFill>
                  <a:schemeClr val="bg1"/>
                </a:solidFill>
              </a:rPr>
              <a:t>문법 활용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E16A53-7B9C-4C98-9C98-CB2C72801DB3}"/>
              </a:ext>
            </a:extLst>
          </p:cNvPr>
          <p:cNvSpPr txBox="1"/>
          <p:nvPr/>
        </p:nvSpPr>
        <p:spPr>
          <a:xfrm>
            <a:off x="184783" y="2271109"/>
            <a:ext cx="1388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Dash App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883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주식투자 광풍 – 노동운동이 젊은이들에게 제시할 미래를 묻는다 &gt; 온라인신문/동영상/카드뉴스 | 노해투">
            <a:extLst>
              <a:ext uri="{FF2B5EF4-FFF2-40B4-BE49-F238E27FC236}">
                <a16:creationId xmlns:a16="http://schemas.microsoft.com/office/drawing/2014/main" id="{D947AE80-A63D-40CC-8CA8-444346EDD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A4D4C9-7F1C-4ADA-AD71-6C7EDBCCE116}"/>
              </a:ext>
            </a:extLst>
          </p:cNvPr>
          <p:cNvSpPr/>
          <p:nvPr/>
        </p:nvSpPr>
        <p:spPr>
          <a:xfrm>
            <a:off x="-45082" y="0"/>
            <a:ext cx="12237082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25833-31E5-4E83-AD32-D80A8B13C9C3}"/>
              </a:ext>
            </a:extLst>
          </p:cNvPr>
          <p:cNvSpPr txBox="1"/>
          <p:nvPr/>
        </p:nvSpPr>
        <p:spPr>
          <a:xfrm>
            <a:off x="4673076" y="2967335"/>
            <a:ext cx="2800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프로세싱</a:t>
            </a:r>
          </a:p>
        </p:txBody>
      </p:sp>
    </p:spTree>
    <p:extLst>
      <p:ext uri="{BB962C8B-B14F-4D97-AF65-F5344CB8AC3E}">
        <p14:creationId xmlns:p14="http://schemas.microsoft.com/office/powerpoint/2010/main" val="732335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2056</Words>
  <Application>Microsoft Office PowerPoint</Application>
  <PresentationFormat>와이드스크린</PresentationFormat>
  <Paragraphs>203</Paragraphs>
  <Slides>24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hyoseok</dc:creator>
  <cp:lastModifiedBy>Celine</cp:lastModifiedBy>
  <cp:revision>138</cp:revision>
  <dcterms:created xsi:type="dcterms:W3CDTF">2021-10-18T05:22:49Z</dcterms:created>
  <dcterms:modified xsi:type="dcterms:W3CDTF">2021-10-20T04:11:51Z</dcterms:modified>
</cp:coreProperties>
</file>